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88" r:id="rId3"/>
    <p:sldId id="291" r:id="rId4"/>
    <p:sldId id="292" r:id="rId5"/>
    <p:sldId id="300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02" r:id="rId14"/>
    <p:sldId id="301" r:id="rId15"/>
    <p:sldId id="303" r:id="rId16"/>
    <p:sldId id="304" r:id="rId17"/>
    <p:sldId id="276" r:id="rId18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B8ADB6-E8A9-4AB7-9516-09BFAAAB63E7}" type="datetimeFigureOut">
              <a:rPr lang="th-TH" smtClean="0"/>
              <a:pPr/>
              <a:t>20/04/56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A3AC21-6D76-47FC-8D34-9BDFD020D138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FF97D1-24F5-47A8-9788-97D0C51BD2CF}" type="slidenum">
              <a:rPr lang="en-US"/>
              <a:pPr/>
              <a:t>2</a:t>
            </a:fld>
            <a:endParaRPr lang="th-TH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4BBBF-4B45-4EB8-A4D2-BA26F557B4E6}" type="datetime1">
              <a:rPr lang="th-TH" smtClean="0"/>
              <a:pPr/>
              <a:t>20/04/56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2EC5-0DD9-400D-8BFD-98AFC0D457EE}" type="datetime1">
              <a:rPr lang="th-TH" smtClean="0"/>
              <a:pPr/>
              <a:t>20/04/56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3CC07-9F02-4729-A3BB-B6A4D4DFEE72}" type="datetime1">
              <a:rPr lang="th-TH" smtClean="0"/>
              <a:pPr/>
              <a:t>20/04/56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2DFCC-33E1-4747-81C2-2F82A0141A96}" type="datetime1">
              <a:rPr lang="th-TH" smtClean="0"/>
              <a:pPr/>
              <a:t>20/04/56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B444C-6352-45E5-A779-F3F0D8540D71}" type="datetime1">
              <a:rPr lang="th-TH" smtClean="0"/>
              <a:pPr/>
              <a:t>20/04/56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AA5F0-0A0C-46B3-8FBB-10B3DFAA5BAE}" type="datetime1">
              <a:rPr lang="th-TH" smtClean="0"/>
              <a:pPr/>
              <a:t>20/04/56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DBDF9-9DA0-42A1-8531-D3092C8FC845}" type="datetime1">
              <a:rPr lang="th-TH" smtClean="0"/>
              <a:pPr/>
              <a:t>20/04/56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7BCD-DAA9-4329-9293-A29EA5EBBF15}" type="datetime1">
              <a:rPr lang="th-TH" smtClean="0"/>
              <a:pPr/>
              <a:t>20/04/56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2CB5-E912-4BA1-90E0-ADAF13E14CA8}" type="datetime1">
              <a:rPr lang="th-TH" smtClean="0"/>
              <a:pPr/>
              <a:t>20/04/56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00B74-238D-4A73-A5F6-30DB8BFE3955}" type="datetime1">
              <a:rPr lang="th-TH" smtClean="0"/>
              <a:pPr/>
              <a:t>20/04/56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32809-5256-4FFA-9252-4AFDEF586320}" type="datetime1">
              <a:rPr lang="th-TH" smtClean="0"/>
              <a:pPr/>
              <a:t>20/04/56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3C224-8052-4CC3-AEAE-4336A41C54A9}" type="datetime1">
              <a:rPr lang="th-TH" smtClean="0"/>
              <a:pPr/>
              <a:t>20/04/56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7106A-A6E8-4F02-915D-1811BB60CAC9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428728" y="2428868"/>
            <a:ext cx="59315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tx1"/>
                  </a:solidFill>
                  <a:prstDash val="solid"/>
                </a:ln>
                <a:effectLst/>
              </a:rPr>
              <a:t>Computer Language</a:t>
            </a:r>
            <a:endParaRPr lang="en-US" sz="5400" b="1" cap="none" spc="0" dirty="0">
              <a:ln w="10541" cmpd="sng">
                <a:solidFill>
                  <a:schemeClr val="tx1"/>
                </a:solidFill>
                <a:prstDash val="solid"/>
              </a:ln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</a:t>
            </a:fld>
            <a:endParaRPr lang="th-TH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คำสั่งแสดงผลออกทางหน้าจอ</a:t>
            </a:r>
            <a:endParaRPr lang="th-TH" sz="4800" b="1" dirty="0"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714348" y="1285860"/>
            <a:ext cx="769620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u="sng" dirty="0" smtClean="0">
                <a:latin typeface="Angsana New" pitchFamily="18" charset="-34"/>
              </a:rPr>
              <a:t>การแสดงผลข้อมูลจากตัวแปร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dirty="0" smtClean="0">
                <a:latin typeface="Angsana New" pitchFamily="18" charset="-34"/>
              </a:rPr>
              <a:t>-</a:t>
            </a:r>
            <a:r>
              <a:rPr lang="th-TH" dirty="0" smtClean="0">
                <a:latin typeface="Angsana New" pitchFamily="18" charset="-34"/>
              </a:rPr>
              <a:t> ตัวแปรชนิดตัวอักษรหลายตัว</a:t>
            </a:r>
            <a:endParaRPr lang="en-US" dirty="0" smtClean="0">
              <a:latin typeface="Angsana New" pitchFamily="18" charset="-34"/>
            </a:endParaRP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dirty="0" smtClean="0">
                <a:latin typeface="Angsana New" pitchFamily="18" charset="-34"/>
              </a:rPr>
              <a:t>        รูปแบบ   </a:t>
            </a:r>
            <a:r>
              <a:rPr lang="en-US" dirty="0" err="1" smtClean="0"/>
              <a:t>printf</a:t>
            </a:r>
            <a:r>
              <a:rPr lang="en-US" dirty="0" smtClean="0"/>
              <a:t>(“%s”,</a:t>
            </a:r>
            <a:r>
              <a:rPr lang="th-TH" dirty="0" smtClean="0"/>
              <a:t>ตัวแปร</a:t>
            </a:r>
            <a:r>
              <a:rPr lang="en-US" dirty="0" smtClean="0"/>
              <a:t>);</a:t>
            </a:r>
            <a:endParaRPr lang="th-TH" dirty="0"/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2428860" y="3000372"/>
            <a:ext cx="5072098" cy="20313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100" b="1" dirty="0">
                <a:latin typeface="Courier New" pitchFamily="49" charset="0"/>
              </a:rPr>
              <a:t>#include &lt;</a:t>
            </a:r>
            <a:r>
              <a:rPr lang="en-US" sz="2100" b="1" dirty="0" err="1">
                <a:latin typeface="Courier New" pitchFamily="49" charset="0"/>
              </a:rPr>
              <a:t>stdio.h</a:t>
            </a:r>
            <a:r>
              <a:rPr lang="en-US" sz="2100" b="1" dirty="0" smtClean="0">
                <a:latin typeface="Courier New" pitchFamily="49" charset="0"/>
              </a:rPr>
              <a:t>&gt;</a:t>
            </a:r>
          </a:p>
          <a:p>
            <a:r>
              <a:rPr lang="en-US" sz="2100" b="1" dirty="0" smtClean="0">
                <a:latin typeface="Courier New" pitchFamily="49" charset="0"/>
              </a:rPr>
              <a:t>char a[]=“Thailand”;</a:t>
            </a:r>
            <a:endParaRPr lang="en-US" sz="2100" b="1" dirty="0">
              <a:latin typeface="Courier New" pitchFamily="49" charset="0"/>
            </a:endParaRPr>
          </a:p>
          <a:p>
            <a:r>
              <a:rPr lang="en-US" sz="2100" b="1" dirty="0">
                <a:latin typeface="Courier New" pitchFamily="49" charset="0"/>
              </a:rPr>
              <a:t>void main(void)</a:t>
            </a:r>
          </a:p>
          <a:p>
            <a:r>
              <a:rPr lang="en-US" sz="2100" b="1" dirty="0" smtClean="0">
                <a:latin typeface="Courier New" pitchFamily="49" charset="0"/>
              </a:rPr>
              <a:t>{</a:t>
            </a:r>
          </a:p>
          <a:p>
            <a:r>
              <a:rPr lang="en-US" sz="2100" b="1" dirty="0">
                <a:latin typeface="Courier New" pitchFamily="49" charset="0"/>
              </a:rPr>
              <a:t>	</a:t>
            </a:r>
            <a:r>
              <a:rPr lang="en-US" sz="2100" b="1" dirty="0" err="1" smtClean="0">
                <a:latin typeface="Courier New" pitchFamily="49" charset="0"/>
              </a:rPr>
              <a:t>printf</a:t>
            </a:r>
            <a:r>
              <a:rPr lang="en-US" sz="2100" b="1" dirty="0" smtClean="0">
                <a:latin typeface="Courier New" pitchFamily="49" charset="0"/>
              </a:rPr>
              <a:t>(“%</a:t>
            </a:r>
            <a:r>
              <a:rPr lang="en-US" sz="2100" b="1" dirty="0" err="1" smtClean="0">
                <a:latin typeface="Courier New" pitchFamily="49" charset="0"/>
              </a:rPr>
              <a:t>s”,a</a:t>
            </a:r>
            <a:r>
              <a:rPr lang="en-US" sz="2100" b="1" dirty="0" smtClean="0">
                <a:latin typeface="Courier New" pitchFamily="49" charset="0"/>
              </a:rPr>
              <a:t>);</a:t>
            </a:r>
            <a:endParaRPr lang="en-US" sz="2100" b="1" dirty="0">
              <a:latin typeface="Courier New" pitchFamily="49" charset="0"/>
            </a:endParaRPr>
          </a:p>
          <a:p>
            <a:r>
              <a:rPr lang="en-US" sz="2100" b="1" dirty="0">
                <a:latin typeface="Courier New" pitchFamily="49" charset="0"/>
              </a:rPr>
              <a:t>}</a:t>
            </a: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0" y="0"/>
            <a:ext cx="30341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Basic of C language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10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20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คำสั่งแสดงผลออกทางหน้าจอ</a:t>
            </a:r>
            <a:endParaRPr lang="th-TH" sz="4800" b="1" dirty="0"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714348" y="1285860"/>
            <a:ext cx="769620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u="sng" dirty="0" smtClean="0">
                <a:latin typeface="Angsana New" pitchFamily="18" charset="-34"/>
              </a:rPr>
              <a:t>การแสดงผลข้อมูลตัวอักษรและจากตัวแปรพร้อมกัน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dirty="0" smtClean="0">
                <a:latin typeface="Angsana New" pitchFamily="18" charset="-34"/>
              </a:rPr>
              <a:t>-</a:t>
            </a:r>
            <a:r>
              <a:rPr lang="th-TH" dirty="0" smtClean="0">
                <a:latin typeface="Angsana New" pitchFamily="18" charset="-34"/>
              </a:rPr>
              <a:t> ตัวแปรชนิดตัวอักษรหลายตัว</a:t>
            </a:r>
            <a:endParaRPr lang="en-US" dirty="0" smtClean="0">
              <a:latin typeface="Angsana New" pitchFamily="18" charset="-34"/>
            </a:endParaRP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dirty="0" smtClean="0">
                <a:latin typeface="Angsana New" pitchFamily="18" charset="-34"/>
              </a:rPr>
              <a:t>        รูปแบบ   </a:t>
            </a:r>
            <a:r>
              <a:rPr lang="en-US" dirty="0" err="1" smtClean="0"/>
              <a:t>printf</a:t>
            </a:r>
            <a:r>
              <a:rPr lang="en-US" dirty="0" smtClean="0"/>
              <a:t>(“%s”,</a:t>
            </a:r>
            <a:r>
              <a:rPr lang="th-TH" dirty="0" smtClean="0"/>
              <a:t>ตัวแปร</a:t>
            </a:r>
            <a:r>
              <a:rPr lang="en-US" dirty="0" smtClean="0"/>
              <a:t>);</a:t>
            </a:r>
            <a:endParaRPr lang="th-TH" dirty="0"/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285720" y="3143248"/>
            <a:ext cx="8715436" cy="324704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100" b="1" dirty="0">
                <a:latin typeface="Courier New" pitchFamily="49" charset="0"/>
              </a:rPr>
              <a:t>#include &lt;</a:t>
            </a:r>
            <a:r>
              <a:rPr lang="en-US" sz="2100" b="1" dirty="0" err="1">
                <a:latin typeface="Courier New" pitchFamily="49" charset="0"/>
              </a:rPr>
              <a:t>stdio.h</a:t>
            </a:r>
            <a:r>
              <a:rPr lang="en-US" sz="2100" b="1" dirty="0" smtClean="0">
                <a:latin typeface="Courier New" pitchFamily="49" charset="0"/>
              </a:rPr>
              <a:t>&gt;</a:t>
            </a:r>
          </a:p>
          <a:p>
            <a:r>
              <a:rPr lang="en-US" sz="2100" b="1" dirty="0" smtClean="0">
                <a:latin typeface="Courier New" pitchFamily="49" charset="0"/>
              </a:rPr>
              <a:t>char name[]=“Chan”;</a:t>
            </a:r>
          </a:p>
          <a:p>
            <a:r>
              <a:rPr lang="en-US" sz="2100" b="1" dirty="0" smtClean="0">
                <a:latin typeface="Courier New" pitchFamily="49" charset="0"/>
              </a:rPr>
              <a:t>float </a:t>
            </a:r>
            <a:r>
              <a:rPr lang="en-US" sz="2100" b="1" dirty="0" err="1" smtClean="0">
                <a:latin typeface="Courier New" pitchFamily="49" charset="0"/>
              </a:rPr>
              <a:t>test,mid,final</a:t>
            </a:r>
            <a:r>
              <a:rPr lang="en-US" sz="2100" b="1" dirty="0" smtClean="0">
                <a:latin typeface="Courier New" pitchFamily="49" charset="0"/>
              </a:rPr>
              <a:t>;</a:t>
            </a:r>
            <a:endParaRPr lang="en-US" sz="2100" b="1" dirty="0">
              <a:latin typeface="Courier New" pitchFamily="49" charset="0"/>
            </a:endParaRPr>
          </a:p>
          <a:p>
            <a:r>
              <a:rPr lang="en-US" sz="2100" b="1" dirty="0">
                <a:latin typeface="Courier New" pitchFamily="49" charset="0"/>
              </a:rPr>
              <a:t>void main(void)</a:t>
            </a:r>
          </a:p>
          <a:p>
            <a:r>
              <a:rPr lang="en-US" sz="2100" b="1" dirty="0" smtClean="0">
                <a:latin typeface="Courier New" pitchFamily="49" charset="0"/>
              </a:rPr>
              <a:t>{</a:t>
            </a:r>
          </a:p>
          <a:p>
            <a:r>
              <a:rPr lang="en-US" sz="2100" b="1" dirty="0" smtClean="0">
                <a:latin typeface="Courier New" pitchFamily="49" charset="0"/>
              </a:rPr>
              <a:t>	test=12.12;</a:t>
            </a:r>
          </a:p>
          <a:p>
            <a:r>
              <a:rPr lang="en-US" sz="2100" b="1" dirty="0" smtClean="0">
                <a:latin typeface="Courier New" pitchFamily="49" charset="0"/>
              </a:rPr>
              <a:t>	mid=25.23;</a:t>
            </a:r>
          </a:p>
          <a:p>
            <a:r>
              <a:rPr lang="en-US" sz="2100" b="1" dirty="0" smtClean="0">
                <a:latin typeface="Courier New" pitchFamily="49" charset="0"/>
              </a:rPr>
              <a:t>	final=40.33;</a:t>
            </a:r>
          </a:p>
          <a:p>
            <a:r>
              <a:rPr lang="en-US" sz="1600" b="1" dirty="0" smtClean="0">
                <a:latin typeface="Courier New" pitchFamily="49" charset="0"/>
              </a:rPr>
              <a:t>     </a:t>
            </a:r>
            <a:r>
              <a:rPr lang="en-US" sz="1600" b="1" dirty="0" err="1" smtClean="0">
                <a:latin typeface="Courier New" pitchFamily="49" charset="0"/>
              </a:rPr>
              <a:t>printf</a:t>
            </a:r>
            <a:r>
              <a:rPr lang="en-US" sz="1600" b="1" dirty="0" smtClean="0">
                <a:latin typeface="Courier New" pitchFamily="49" charset="0"/>
              </a:rPr>
              <a:t>(“%s has score test=%</a:t>
            </a:r>
            <a:r>
              <a:rPr lang="en-US" sz="1600" b="1" dirty="0" err="1" smtClean="0">
                <a:latin typeface="Courier New" pitchFamily="49" charset="0"/>
              </a:rPr>
              <a:t>f,mid</a:t>
            </a:r>
            <a:r>
              <a:rPr lang="en-US" sz="1600" b="1" dirty="0" smtClean="0">
                <a:latin typeface="Courier New" pitchFamily="49" charset="0"/>
              </a:rPr>
              <a:t>=%</a:t>
            </a:r>
            <a:r>
              <a:rPr lang="en-US" sz="1600" b="1" dirty="0" err="1" smtClean="0">
                <a:latin typeface="Courier New" pitchFamily="49" charset="0"/>
              </a:rPr>
              <a:t>f,final</a:t>
            </a:r>
            <a:r>
              <a:rPr lang="en-US" sz="1600" b="1" dirty="0" smtClean="0">
                <a:latin typeface="Courier New" pitchFamily="49" charset="0"/>
              </a:rPr>
              <a:t>=%</a:t>
            </a:r>
            <a:r>
              <a:rPr lang="en-US" sz="1600" b="1" dirty="0" err="1" smtClean="0">
                <a:latin typeface="Courier New" pitchFamily="49" charset="0"/>
              </a:rPr>
              <a:t>f”,a,test,mid,final</a:t>
            </a:r>
            <a:r>
              <a:rPr lang="en-US" sz="1600" b="1" dirty="0" smtClean="0">
                <a:latin typeface="Courier New" pitchFamily="49" charset="0"/>
              </a:rPr>
              <a:t>);</a:t>
            </a:r>
            <a:endParaRPr lang="en-US" sz="1600" b="1" dirty="0">
              <a:latin typeface="Courier New" pitchFamily="49" charset="0"/>
            </a:endParaRPr>
          </a:p>
          <a:p>
            <a:r>
              <a:rPr lang="en-US" sz="2100" b="1" dirty="0">
                <a:latin typeface="Courier New" pitchFamily="49" charset="0"/>
              </a:rPr>
              <a:t>}</a:t>
            </a: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0" y="0"/>
            <a:ext cx="30341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Basic of C language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11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20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คำสั่งแสดงผลออกทางหน้าจอ</a:t>
            </a:r>
            <a:endParaRPr lang="th-TH" sz="4800" b="1" dirty="0"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714348" y="1285860"/>
            <a:ext cx="769620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u="sng" dirty="0" smtClean="0">
                <a:latin typeface="Angsana New" pitchFamily="18" charset="-34"/>
              </a:rPr>
              <a:t>การแสดงผลข้อมูลตัวอักษรและจากตัวแปรพร้อมกัน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dirty="0" smtClean="0">
                <a:latin typeface="Angsana New" pitchFamily="18" charset="-34"/>
              </a:rPr>
              <a:t>-</a:t>
            </a:r>
            <a:r>
              <a:rPr lang="th-TH" dirty="0" smtClean="0">
                <a:latin typeface="Angsana New" pitchFamily="18" charset="-34"/>
              </a:rPr>
              <a:t> ตัวแปรชนิดตัวอักษรหลายตัว</a:t>
            </a:r>
            <a:endParaRPr lang="en-US" dirty="0" smtClean="0">
              <a:latin typeface="Angsana New" pitchFamily="18" charset="-34"/>
            </a:endParaRP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dirty="0" smtClean="0">
                <a:latin typeface="Angsana New" pitchFamily="18" charset="-34"/>
              </a:rPr>
              <a:t>        รูปแบบ   </a:t>
            </a:r>
            <a:r>
              <a:rPr lang="en-US" dirty="0" err="1" smtClean="0"/>
              <a:t>printf</a:t>
            </a:r>
            <a:r>
              <a:rPr lang="en-US" dirty="0" smtClean="0"/>
              <a:t>(“%s”,</a:t>
            </a:r>
            <a:r>
              <a:rPr lang="th-TH" dirty="0" smtClean="0"/>
              <a:t>ตัวแปร</a:t>
            </a:r>
            <a:r>
              <a:rPr lang="en-US" dirty="0" smtClean="0"/>
              <a:t>);</a:t>
            </a:r>
            <a:endParaRPr lang="th-TH" dirty="0"/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285720" y="3143248"/>
            <a:ext cx="8715436" cy="324704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100" b="1" dirty="0">
                <a:latin typeface="Courier New" pitchFamily="49" charset="0"/>
              </a:rPr>
              <a:t>#include &lt;</a:t>
            </a:r>
            <a:r>
              <a:rPr lang="en-US" sz="2100" b="1" dirty="0" err="1">
                <a:latin typeface="Courier New" pitchFamily="49" charset="0"/>
              </a:rPr>
              <a:t>stdio.h</a:t>
            </a:r>
            <a:r>
              <a:rPr lang="en-US" sz="2100" b="1" dirty="0" smtClean="0">
                <a:latin typeface="Courier New" pitchFamily="49" charset="0"/>
              </a:rPr>
              <a:t>&gt;</a:t>
            </a:r>
          </a:p>
          <a:p>
            <a:r>
              <a:rPr lang="en-US" sz="2100" b="1" dirty="0" smtClean="0">
                <a:latin typeface="Courier New" pitchFamily="49" charset="0"/>
              </a:rPr>
              <a:t>char name[]=“Chan”;</a:t>
            </a:r>
          </a:p>
          <a:p>
            <a:r>
              <a:rPr lang="en-US" sz="2100" b="1" dirty="0" smtClean="0">
                <a:latin typeface="Courier New" pitchFamily="49" charset="0"/>
              </a:rPr>
              <a:t>float </a:t>
            </a:r>
            <a:r>
              <a:rPr lang="en-US" sz="2100" b="1" dirty="0" err="1" smtClean="0">
                <a:latin typeface="Courier New" pitchFamily="49" charset="0"/>
              </a:rPr>
              <a:t>test,mid,final</a:t>
            </a:r>
            <a:r>
              <a:rPr lang="en-US" sz="2100" b="1" dirty="0" smtClean="0">
                <a:latin typeface="Courier New" pitchFamily="49" charset="0"/>
              </a:rPr>
              <a:t>;</a:t>
            </a:r>
            <a:endParaRPr lang="en-US" sz="2100" b="1" dirty="0">
              <a:latin typeface="Courier New" pitchFamily="49" charset="0"/>
            </a:endParaRPr>
          </a:p>
          <a:p>
            <a:r>
              <a:rPr lang="en-US" sz="2100" b="1" dirty="0">
                <a:latin typeface="Courier New" pitchFamily="49" charset="0"/>
              </a:rPr>
              <a:t>void main(void)</a:t>
            </a:r>
          </a:p>
          <a:p>
            <a:r>
              <a:rPr lang="en-US" sz="2100" b="1" dirty="0" smtClean="0">
                <a:latin typeface="Courier New" pitchFamily="49" charset="0"/>
              </a:rPr>
              <a:t>{</a:t>
            </a:r>
          </a:p>
          <a:p>
            <a:r>
              <a:rPr lang="en-US" sz="2100" b="1" dirty="0" smtClean="0">
                <a:latin typeface="Courier New" pitchFamily="49" charset="0"/>
              </a:rPr>
              <a:t>	test=12.12;</a:t>
            </a:r>
          </a:p>
          <a:p>
            <a:r>
              <a:rPr lang="en-US" sz="2100" b="1" dirty="0" smtClean="0">
                <a:latin typeface="Courier New" pitchFamily="49" charset="0"/>
              </a:rPr>
              <a:t>	mid=25.23;</a:t>
            </a:r>
          </a:p>
          <a:p>
            <a:r>
              <a:rPr lang="en-US" sz="2100" b="1" dirty="0" smtClean="0">
                <a:latin typeface="Courier New" pitchFamily="49" charset="0"/>
              </a:rPr>
              <a:t>	final=40.33;</a:t>
            </a:r>
          </a:p>
          <a:p>
            <a:r>
              <a:rPr lang="en-US" sz="1600" b="1" dirty="0" smtClean="0">
                <a:latin typeface="Courier New" pitchFamily="49" charset="0"/>
              </a:rPr>
              <a:t>     </a:t>
            </a:r>
            <a:r>
              <a:rPr lang="en-US" sz="1600" b="1" dirty="0" err="1" smtClean="0">
                <a:latin typeface="Courier New" pitchFamily="49" charset="0"/>
              </a:rPr>
              <a:t>printf</a:t>
            </a:r>
            <a:r>
              <a:rPr lang="en-US" sz="1600" b="1" dirty="0" smtClean="0">
                <a:latin typeface="Courier New" pitchFamily="49" charset="0"/>
              </a:rPr>
              <a:t>(“%s has score test=%</a:t>
            </a:r>
            <a:r>
              <a:rPr lang="en-US" sz="1600" b="1" dirty="0" err="1" smtClean="0">
                <a:latin typeface="Courier New" pitchFamily="49" charset="0"/>
              </a:rPr>
              <a:t>f,mid</a:t>
            </a:r>
            <a:r>
              <a:rPr lang="en-US" sz="1600" b="1" dirty="0" smtClean="0">
                <a:latin typeface="Courier New" pitchFamily="49" charset="0"/>
              </a:rPr>
              <a:t>=%</a:t>
            </a:r>
            <a:r>
              <a:rPr lang="en-US" sz="1600" b="1" dirty="0" err="1" smtClean="0">
                <a:latin typeface="Courier New" pitchFamily="49" charset="0"/>
              </a:rPr>
              <a:t>f,final</a:t>
            </a:r>
            <a:r>
              <a:rPr lang="en-US" sz="1600" b="1" dirty="0" smtClean="0">
                <a:latin typeface="Courier New" pitchFamily="49" charset="0"/>
              </a:rPr>
              <a:t>=%</a:t>
            </a:r>
            <a:r>
              <a:rPr lang="en-US" sz="1600" b="1" dirty="0" err="1" smtClean="0">
                <a:latin typeface="Courier New" pitchFamily="49" charset="0"/>
              </a:rPr>
              <a:t>f”,a,test,mid,final</a:t>
            </a:r>
            <a:r>
              <a:rPr lang="en-US" sz="1600" b="1" dirty="0" smtClean="0">
                <a:latin typeface="Courier New" pitchFamily="49" charset="0"/>
              </a:rPr>
              <a:t>);</a:t>
            </a:r>
            <a:endParaRPr lang="en-US" sz="1600" b="1" dirty="0">
              <a:latin typeface="Courier New" pitchFamily="49" charset="0"/>
            </a:endParaRPr>
          </a:p>
          <a:p>
            <a:r>
              <a:rPr lang="en-US" sz="2100" b="1" dirty="0">
                <a:latin typeface="Courier New" pitchFamily="49" charset="0"/>
              </a:rPr>
              <a:t>}</a:t>
            </a: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0" y="0"/>
            <a:ext cx="30341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Basic of C language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12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20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643042" y="0"/>
            <a:ext cx="6115064" cy="654032"/>
          </a:xfrm>
        </p:spPr>
        <p:txBody>
          <a:bodyPr>
            <a:normAutofit/>
          </a:bodyPr>
          <a:lstStyle/>
          <a:p>
            <a:r>
              <a:rPr lang="th-TH" sz="3200" b="1" dirty="0" smtClean="0">
                <a:latin typeface="Angsana New" pitchFamily="18" charset="-34"/>
                <a:cs typeface="IrisUPC" pitchFamily="34" charset="-34"/>
              </a:rPr>
              <a:t>คำสั่งแสดงผลออกทางหน้าจอ</a:t>
            </a:r>
            <a:endParaRPr lang="th-TH" sz="3200" b="1" dirty="0">
              <a:latin typeface="Angsana New" pitchFamily="18" charset="-34"/>
              <a:cs typeface="IrisUPC" pitchFamily="34" charset="-34"/>
            </a:endParaRP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357422" y="610160"/>
            <a:ext cx="5085751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#include  &lt;</a:t>
            </a:r>
            <a:r>
              <a:rPr lang="en-US" sz="1600" dirty="0" err="1" smtClean="0"/>
              <a:t>conio.h</a:t>
            </a:r>
            <a:r>
              <a:rPr lang="en-US" sz="1600" dirty="0" smtClean="0"/>
              <a:t>&gt;</a:t>
            </a:r>
          </a:p>
          <a:p>
            <a:r>
              <a:rPr lang="en-US" sz="1600" dirty="0" smtClean="0"/>
              <a:t>void  main( ) {</a:t>
            </a:r>
          </a:p>
          <a:p>
            <a:r>
              <a:rPr lang="en-US" sz="1600" dirty="0" smtClean="0"/>
              <a:t>      </a:t>
            </a:r>
            <a:r>
              <a:rPr lang="en-US" sz="1600" dirty="0" err="1" smtClean="0"/>
              <a:t>clrscr</a:t>
            </a:r>
            <a:r>
              <a:rPr lang="en-US" sz="1600" dirty="0" smtClean="0"/>
              <a:t>( );</a:t>
            </a:r>
          </a:p>
          <a:p>
            <a:r>
              <a:rPr lang="pt-BR" sz="1600" dirty="0" smtClean="0"/>
              <a:t>      printf("\n[%s]", "Computer"); /*   [Computer]   */</a:t>
            </a:r>
          </a:p>
          <a:p>
            <a:r>
              <a:rPr lang="pt-BR" sz="1600" dirty="0" smtClean="0"/>
              <a:t>      printf("\n[%2s]", "Computer"); /*   [Computer]   */</a:t>
            </a:r>
          </a:p>
          <a:p>
            <a:r>
              <a:rPr lang="pt-BR" sz="1600" dirty="0" smtClean="0"/>
              <a:t>      printf("\n[%.3s]", "Computer"); /*   [Com]   */</a:t>
            </a:r>
          </a:p>
          <a:p>
            <a:r>
              <a:rPr lang="pt-BR" sz="1600" dirty="0" smtClean="0"/>
              <a:t>      printf("\n[%10s]", "Computer"); /*   [  Computer]   */</a:t>
            </a:r>
          </a:p>
          <a:p>
            <a:r>
              <a:rPr lang="pt-BR" sz="1600" dirty="0" smtClean="0"/>
              <a:t>      printf("\n[%-10s]", "Computer"); /*   [Computer   ]   */</a:t>
            </a:r>
          </a:p>
          <a:p>
            <a:r>
              <a:rPr lang="pt-BR" sz="1600" dirty="0" smtClean="0"/>
              <a:t>      printf("\n[%-10.3s]", "Computer"); /*   [Com            ]   */</a:t>
            </a:r>
          </a:p>
          <a:p>
            <a:r>
              <a:rPr lang="en-US" sz="1600" dirty="0" smtClean="0"/>
              <a:t>      </a:t>
            </a:r>
            <a:r>
              <a:rPr lang="en-US" sz="1600" dirty="0" err="1" smtClean="0"/>
              <a:t>printf</a:t>
            </a:r>
            <a:r>
              <a:rPr lang="en-US" sz="1600" dirty="0" smtClean="0"/>
              <a:t>("\n");</a:t>
            </a:r>
          </a:p>
          <a:p>
            <a:r>
              <a:rPr lang="pt-BR" sz="1600" dirty="0" smtClean="0"/>
              <a:t>      printf("\n[%x]", 15);     /* Hexa     [f]    */</a:t>
            </a:r>
          </a:p>
          <a:p>
            <a:r>
              <a:rPr lang="pt-BR" sz="1600" dirty="0" smtClean="0"/>
              <a:t>      printf("\n[%o]", 15);     /* Octal     [17] */</a:t>
            </a:r>
          </a:p>
          <a:p>
            <a:r>
              <a:rPr lang="en-US" sz="1600" dirty="0" smtClean="0"/>
              <a:t>      </a:t>
            </a:r>
            <a:r>
              <a:rPr lang="en-US" sz="1600" dirty="0" err="1" smtClean="0"/>
              <a:t>printf</a:t>
            </a:r>
            <a:r>
              <a:rPr lang="en-US" sz="1600" dirty="0" smtClean="0"/>
              <a:t>("\n");</a:t>
            </a:r>
          </a:p>
          <a:p>
            <a:r>
              <a:rPr lang="pt-BR" sz="1600" dirty="0" smtClean="0"/>
              <a:t>      printf("\n[%d]", 100);               /*   [100]   */</a:t>
            </a:r>
          </a:p>
          <a:p>
            <a:r>
              <a:rPr lang="pt-BR" sz="1600" dirty="0" smtClean="0"/>
              <a:t>      printf("\n[%.2d]", 100); /*   [100]   */</a:t>
            </a:r>
          </a:p>
          <a:p>
            <a:r>
              <a:rPr lang="pt-BR" sz="1600" dirty="0" smtClean="0"/>
              <a:t>      printf("\n[%10d]", 100); /*   [       100]   */</a:t>
            </a:r>
          </a:p>
          <a:p>
            <a:r>
              <a:rPr lang="pt-BR" sz="1600" dirty="0" smtClean="0"/>
              <a:t>      printf("\n[%-10d]", 100); /*   [100       ]   */</a:t>
            </a:r>
          </a:p>
          <a:p>
            <a:r>
              <a:rPr lang="pt-BR" sz="1600" dirty="0" smtClean="0"/>
              <a:t>      printf("\n[%-10.2d]", 100); /*   [100       ]   */</a:t>
            </a:r>
          </a:p>
          <a:p>
            <a:r>
              <a:rPr lang="en-US" sz="1600" dirty="0" smtClean="0"/>
              <a:t>      </a:t>
            </a:r>
            <a:r>
              <a:rPr lang="en-US" sz="1600" dirty="0" err="1" smtClean="0"/>
              <a:t>printf</a:t>
            </a:r>
            <a:r>
              <a:rPr lang="en-US" sz="1600" dirty="0" smtClean="0"/>
              <a:t>("\n");</a:t>
            </a:r>
          </a:p>
          <a:p>
            <a:r>
              <a:rPr lang="pt-BR" sz="1600" dirty="0" smtClean="0"/>
              <a:t>      printf("\n[%f]", 32.5762);    /*   [32.576200]   */</a:t>
            </a:r>
          </a:p>
          <a:p>
            <a:r>
              <a:rPr lang="pt-BR" sz="1600" dirty="0" smtClean="0"/>
              <a:t>      printf("\n[%.2f]", 32.5762); /*   [32.58]      */</a:t>
            </a:r>
          </a:p>
          <a:p>
            <a:r>
              <a:rPr lang="pt-BR" sz="1600" dirty="0" smtClean="0"/>
              <a:t>      printf("\n[%10.2f]", 32.5762); /*   [        32.58]  */</a:t>
            </a:r>
          </a:p>
          <a:p>
            <a:r>
              <a:rPr lang="pt-BR" sz="1600" dirty="0" smtClean="0"/>
              <a:t>      printf("\n[%-10.2f]", 32.5762); /*   [32.58        ]   */</a:t>
            </a:r>
          </a:p>
          <a:p>
            <a:r>
              <a:rPr lang="en-US" sz="1600" dirty="0" smtClean="0"/>
              <a:t>      </a:t>
            </a:r>
            <a:r>
              <a:rPr lang="en-US" sz="1600" dirty="0" err="1" smtClean="0"/>
              <a:t>getch</a:t>
            </a:r>
            <a:r>
              <a:rPr lang="en-US" sz="1600" dirty="0" smtClean="0"/>
              <a:t>( );</a:t>
            </a:r>
          </a:p>
          <a:p>
            <a:r>
              <a:rPr lang="th-TH" sz="1600" dirty="0" smtClean="0"/>
              <a:t>}</a:t>
            </a:r>
            <a:endParaRPr lang="th-TH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928934"/>
            <a:ext cx="8229600" cy="1143000"/>
          </a:xfrm>
        </p:spPr>
        <p:txBody>
          <a:bodyPr/>
          <a:lstStyle/>
          <a:p>
            <a:r>
              <a:rPr lang="th-TH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คำสั่งรับข้อมูลและนำไปแสดงผลทางหน้าจอ</a:t>
            </a:r>
            <a:endParaRPr lang="th-TH" sz="4800" b="1" dirty="0"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IrisUPC" pitchFamily="34" charset="-34"/>
            </a:endParaRP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0" y="0"/>
            <a:ext cx="30341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Basic of C language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14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214546" y="0"/>
            <a:ext cx="4643470" cy="714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b="1" i="0" u="none" strike="noStrike" kern="1200" cap="none" spc="0" normalizeH="0" baseline="0" noProof="0" dirty="0" smtClean="0">
                <a:solidFill>
                  <a:schemeClr val="tx1"/>
                </a:solidFill>
                <a:uLnTx/>
                <a:uFillTx/>
                <a:latin typeface="Angsana New" pitchFamily="18" charset="-34"/>
                <a:ea typeface="+mj-ea"/>
                <a:cs typeface="IrisUPC" pitchFamily="34" charset="-34"/>
              </a:rPr>
              <a:t>คำสั่งรับข้อมูลและนำไปแสดงผลทางหน้าจอ</a:t>
            </a:r>
            <a:endParaRPr kumimoji="0" lang="th-TH" b="1" i="0" u="none" strike="noStrike" kern="1200" cap="none" spc="0" normalizeH="0" baseline="0" noProof="0" dirty="0">
              <a:solidFill>
                <a:schemeClr val="tx1"/>
              </a:solidFill>
              <a:uLnTx/>
              <a:uFillTx/>
              <a:latin typeface="Angsana New" pitchFamily="18" charset="-34"/>
              <a:ea typeface="+mj-ea"/>
              <a:cs typeface="IrisUPC" pitchFamily="34" charset="-34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928662" y="1142984"/>
            <a:ext cx="769620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dirty="0" smtClean="0">
                <a:latin typeface="Angsana New" pitchFamily="18" charset="-34"/>
              </a:rPr>
              <a:t>รูปแบบ   </a:t>
            </a:r>
            <a:r>
              <a:rPr lang="en-US" dirty="0" err="1" smtClean="0"/>
              <a:t>scanf</a:t>
            </a:r>
            <a:r>
              <a:rPr lang="en-US" dirty="0" smtClean="0"/>
              <a:t>(</a:t>
            </a:r>
            <a:r>
              <a:rPr lang="th-TH" dirty="0" smtClean="0"/>
              <a:t>ตัวแปร</a:t>
            </a:r>
            <a:r>
              <a:rPr lang="en-US" dirty="0" smtClean="0"/>
              <a:t>);</a:t>
            </a:r>
            <a:endParaRPr lang="th-TH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28564" y="1857364"/>
            <a:ext cx="8286840" cy="300082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100" b="1" dirty="0">
                <a:latin typeface="Courier New" pitchFamily="49" charset="0"/>
              </a:rPr>
              <a:t>#include &lt;</a:t>
            </a:r>
            <a:r>
              <a:rPr lang="en-US" sz="2100" b="1" dirty="0" err="1">
                <a:latin typeface="Courier New" pitchFamily="49" charset="0"/>
              </a:rPr>
              <a:t>stdio.h</a:t>
            </a:r>
            <a:r>
              <a:rPr lang="en-US" sz="2100" b="1" dirty="0" smtClean="0">
                <a:latin typeface="Courier New" pitchFamily="49" charset="0"/>
              </a:rPr>
              <a:t>&gt;;</a:t>
            </a:r>
          </a:p>
          <a:p>
            <a:r>
              <a:rPr lang="en-US" sz="2100" b="1" dirty="0" smtClean="0">
                <a:latin typeface="Courier New" pitchFamily="49" charset="0"/>
              </a:rPr>
              <a:t>#include &lt;</a:t>
            </a:r>
            <a:r>
              <a:rPr lang="en-US" sz="2100" b="1" dirty="0" err="1" smtClean="0">
                <a:latin typeface="Courier New" pitchFamily="49" charset="0"/>
              </a:rPr>
              <a:t>conio.h</a:t>
            </a:r>
            <a:r>
              <a:rPr lang="en-US" sz="2100" b="1" dirty="0" smtClean="0">
                <a:latin typeface="Courier New" pitchFamily="49" charset="0"/>
              </a:rPr>
              <a:t>&gt;;</a:t>
            </a:r>
          </a:p>
          <a:p>
            <a:r>
              <a:rPr lang="en-US" sz="2100" b="1" dirty="0" smtClean="0">
                <a:latin typeface="Courier New" pitchFamily="49" charset="0"/>
              </a:rPr>
              <a:t>char name[20];</a:t>
            </a:r>
          </a:p>
          <a:p>
            <a:r>
              <a:rPr lang="en-US" sz="2100" b="1" dirty="0" smtClean="0">
                <a:latin typeface="Courier New" pitchFamily="49" charset="0"/>
              </a:rPr>
              <a:t>void </a:t>
            </a:r>
            <a:r>
              <a:rPr lang="en-US" sz="2100" b="1" dirty="0">
                <a:latin typeface="Courier New" pitchFamily="49" charset="0"/>
              </a:rPr>
              <a:t>main(void)</a:t>
            </a:r>
          </a:p>
          <a:p>
            <a:r>
              <a:rPr lang="en-US" sz="2100" b="1" dirty="0" smtClean="0">
                <a:latin typeface="Courier New" pitchFamily="49" charset="0"/>
              </a:rPr>
              <a:t>{</a:t>
            </a:r>
          </a:p>
          <a:p>
            <a:r>
              <a:rPr lang="en-US" sz="2100" b="1" dirty="0" smtClean="0">
                <a:latin typeface="Courier New" pitchFamily="49" charset="0"/>
              </a:rPr>
              <a:t>	</a:t>
            </a:r>
            <a:r>
              <a:rPr lang="en-US" sz="2100" b="1" dirty="0" err="1" smtClean="0">
                <a:latin typeface="Courier New" pitchFamily="49" charset="0"/>
              </a:rPr>
              <a:t>printf</a:t>
            </a:r>
            <a:r>
              <a:rPr lang="en-US" sz="2100" b="1" dirty="0" smtClean="0">
                <a:latin typeface="Courier New" pitchFamily="49" charset="0"/>
              </a:rPr>
              <a:t>(“What is your name ? “);</a:t>
            </a:r>
          </a:p>
          <a:p>
            <a:r>
              <a:rPr lang="en-US" sz="2100" b="1" dirty="0" smtClean="0">
                <a:latin typeface="Courier New" pitchFamily="49" charset="0"/>
              </a:rPr>
              <a:t>	</a:t>
            </a:r>
            <a:r>
              <a:rPr lang="en-US" sz="2100" b="1" dirty="0" err="1" smtClean="0">
                <a:latin typeface="Courier New" pitchFamily="49" charset="0"/>
              </a:rPr>
              <a:t>scanf</a:t>
            </a:r>
            <a:r>
              <a:rPr lang="en-US" sz="2100" b="1" dirty="0" smtClean="0">
                <a:latin typeface="Courier New" pitchFamily="49" charset="0"/>
              </a:rPr>
              <a:t>(“%</a:t>
            </a:r>
            <a:r>
              <a:rPr lang="en-US" sz="2100" b="1" dirty="0" err="1" smtClean="0">
                <a:latin typeface="Courier New" pitchFamily="49" charset="0"/>
              </a:rPr>
              <a:t>s”,name</a:t>
            </a:r>
            <a:r>
              <a:rPr lang="en-US" sz="2100" b="1" dirty="0" smtClean="0">
                <a:latin typeface="Courier New" pitchFamily="49" charset="0"/>
              </a:rPr>
              <a:t>);</a:t>
            </a:r>
          </a:p>
          <a:p>
            <a:r>
              <a:rPr lang="en-US" sz="2100" b="1" dirty="0" smtClean="0">
                <a:latin typeface="Courier New" pitchFamily="49" charset="0"/>
              </a:rPr>
              <a:t>	</a:t>
            </a:r>
            <a:r>
              <a:rPr lang="en-US" sz="2100" b="1" dirty="0" err="1" smtClean="0">
                <a:latin typeface="Courier New" pitchFamily="49" charset="0"/>
              </a:rPr>
              <a:t>printf</a:t>
            </a:r>
            <a:r>
              <a:rPr lang="en-US" sz="2100" b="1" dirty="0" smtClean="0">
                <a:latin typeface="Courier New" pitchFamily="49" charset="0"/>
              </a:rPr>
              <a:t>(“Your name is $</a:t>
            </a:r>
            <a:r>
              <a:rPr lang="en-US" sz="2100" b="1" dirty="0" err="1" smtClean="0">
                <a:latin typeface="Courier New" pitchFamily="49" charset="0"/>
              </a:rPr>
              <a:t>s”,name</a:t>
            </a:r>
            <a:r>
              <a:rPr lang="en-US" sz="2100" b="1" dirty="0" smtClean="0">
                <a:latin typeface="Courier New" pitchFamily="49" charset="0"/>
              </a:rPr>
              <a:t>);</a:t>
            </a:r>
            <a:endParaRPr lang="en-US" sz="1600" b="1" dirty="0">
              <a:latin typeface="Courier New" pitchFamily="49" charset="0"/>
            </a:endParaRPr>
          </a:p>
          <a:p>
            <a:r>
              <a:rPr lang="en-US" sz="2100" b="1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214546" y="0"/>
            <a:ext cx="4643470" cy="714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b="1" i="0" u="none" strike="noStrike" kern="1200" cap="none" spc="0" normalizeH="0" baseline="0" noProof="0" dirty="0" smtClean="0">
                <a:solidFill>
                  <a:schemeClr val="tx1"/>
                </a:solidFill>
                <a:uLnTx/>
                <a:uFillTx/>
                <a:latin typeface="Angsana New" pitchFamily="18" charset="-34"/>
                <a:ea typeface="+mj-ea"/>
                <a:cs typeface="IrisUPC" pitchFamily="34" charset="-34"/>
              </a:rPr>
              <a:t>คำสั่งรับข้อมูลและนำไปแสดงผลทางหน้าจอ</a:t>
            </a:r>
            <a:endParaRPr kumimoji="0" lang="th-TH" b="1" i="0" u="none" strike="noStrike" kern="1200" cap="none" spc="0" normalizeH="0" baseline="0" noProof="0" dirty="0">
              <a:solidFill>
                <a:schemeClr val="tx1"/>
              </a:solidFill>
              <a:uLnTx/>
              <a:uFillTx/>
              <a:latin typeface="Angsana New" pitchFamily="18" charset="-34"/>
              <a:ea typeface="+mj-ea"/>
              <a:cs typeface="IrisUPC" pitchFamily="34" charset="-34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928662" y="1142984"/>
            <a:ext cx="769620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dirty="0" smtClean="0">
                <a:latin typeface="Angsana New" pitchFamily="18" charset="-34"/>
              </a:rPr>
              <a:t>โจทย์ในชั้นเรียน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dirty="0" smtClean="0">
                <a:latin typeface="Angsana New" pitchFamily="18" charset="-34"/>
              </a:rPr>
              <a:t>ให้เขียนโปรแกรม เพื่อรับชื่อ  คะแนนเก็บ คะแนนสอบกลางภาค และคะแนนสอบปลายภาค ผ่านทางคีย์บอร์ด และให้นำคะแนนมารวมกัน พร้อมกับแสดงผลทางหน้าจอ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http://www.glittergraphics.org/graphics/thank-you/images/1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714488"/>
            <a:ext cx="4762500" cy="3190876"/>
          </a:xfrm>
          <a:prstGeom prst="rect">
            <a:avLst/>
          </a:prstGeom>
          <a:noFill/>
        </p:spPr>
      </p:pic>
      <p:pic>
        <p:nvPicPr>
          <p:cNvPr id="6" name="Picture 2" descr="pc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72462" y="0"/>
            <a:ext cx="857224" cy="1350778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17</a:t>
            </a:fld>
            <a:endParaRPr lang="th-TH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b="1"/>
              <a:t>กระบวนการแปลโปรแกรม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048000" y="2133600"/>
            <a:ext cx="1447800" cy="1447800"/>
            <a:chOff x="1632" y="1248"/>
            <a:chExt cx="2682" cy="2286"/>
          </a:xfrm>
        </p:grpSpPr>
        <p:sp>
          <p:nvSpPr>
            <p:cNvPr id="25609" name="Gear"/>
            <p:cNvSpPr>
              <a:spLocks noEditPoints="1" noChangeArrowheads="1"/>
            </p:cNvSpPr>
            <p:nvPr/>
          </p:nvSpPr>
          <p:spPr bwMode="auto">
            <a:xfrm>
              <a:off x="3119" y="1248"/>
              <a:ext cx="1195" cy="1048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10800 h 21600"/>
                <a:gd name="T4" fmla="*/ 10800 w 21600"/>
                <a:gd name="T5" fmla="*/ 21600 h 21600"/>
                <a:gd name="T6" fmla="*/ 0 w 21600"/>
                <a:gd name="T7" fmla="*/ 10800 h 21600"/>
                <a:gd name="T8" fmla="*/ 4374 w 21600"/>
                <a:gd name="T9" fmla="*/ 3964 h 21600"/>
                <a:gd name="T10" fmla="*/ 17841 w 21600"/>
                <a:gd name="T11" fmla="*/ 176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th-TH"/>
            </a:p>
          </p:txBody>
        </p:sp>
        <p:sp>
          <p:nvSpPr>
            <p:cNvPr id="25610" name="AutoShape 10"/>
            <p:cNvSpPr>
              <a:spLocks noEditPoints="1" noChangeArrowheads="1"/>
            </p:cNvSpPr>
            <p:nvPr/>
          </p:nvSpPr>
          <p:spPr bwMode="auto">
            <a:xfrm>
              <a:off x="1632" y="1680"/>
              <a:ext cx="1429" cy="1253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10800 h 21600"/>
                <a:gd name="T4" fmla="*/ 10800 w 21600"/>
                <a:gd name="T5" fmla="*/ 21600 h 21600"/>
                <a:gd name="T6" fmla="*/ 0 w 21600"/>
                <a:gd name="T7" fmla="*/ 10800 h 21600"/>
                <a:gd name="T8" fmla="*/ 4374 w 21600"/>
                <a:gd name="T9" fmla="*/ 3964 h 21600"/>
                <a:gd name="T10" fmla="*/ 17841 w 21600"/>
                <a:gd name="T11" fmla="*/ 176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th-TH"/>
            </a:p>
          </p:txBody>
        </p:sp>
        <p:sp>
          <p:nvSpPr>
            <p:cNvPr id="25611" name="AutoShape 11"/>
            <p:cNvSpPr>
              <a:spLocks noEditPoints="1" noChangeArrowheads="1"/>
            </p:cNvSpPr>
            <p:nvPr/>
          </p:nvSpPr>
          <p:spPr bwMode="auto">
            <a:xfrm>
              <a:off x="2559" y="2142"/>
              <a:ext cx="1588" cy="1392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10800 h 21600"/>
                <a:gd name="T4" fmla="*/ 10800 w 21600"/>
                <a:gd name="T5" fmla="*/ 21600 h 21600"/>
                <a:gd name="T6" fmla="*/ 0 w 21600"/>
                <a:gd name="T7" fmla="*/ 10800 h 21600"/>
                <a:gd name="T8" fmla="*/ 4374 w 21600"/>
                <a:gd name="T9" fmla="*/ 3964 h 21600"/>
                <a:gd name="T10" fmla="*/ 17841 w 21600"/>
                <a:gd name="T11" fmla="*/ 176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th-TH"/>
            </a:p>
          </p:txBody>
        </p:sp>
      </p:grpSp>
      <p:sp>
        <p:nvSpPr>
          <p:cNvPr id="25612" name="Documents"/>
          <p:cNvSpPr>
            <a:spLocks noEditPoints="1" noChangeArrowheads="1"/>
          </p:cNvSpPr>
          <p:nvPr/>
        </p:nvSpPr>
        <p:spPr bwMode="auto">
          <a:xfrm>
            <a:off x="762000" y="2286000"/>
            <a:ext cx="879475" cy="1158875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l"/>
            <a:r>
              <a:rPr lang="th-TH"/>
              <a:t>----</a:t>
            </a:r>
          </a:p>
          <a:p>
            <a:pPr algn="l"/>
            <a:r>
              <a:rPr lang="th-TH"/>
              <a:t>----</a:t>
            </a:r>
          </a:p>
          <a:p>
            <a:pPr algn="l"/>
            <a:r>
              <a:rPr lang="th-TH"/>
              <a:t>----</a:t>
            </a:r>
          </a:p>
        </p:txBody>
      </p:sp>
      <p:sp>
        <p:nvSpPr>
          <p:cNvPr id="25616" name="AutoShape 16"/>
          <p:cNvSpPr>
            <a:spLocks noChangeArrowheads="1"/>
          </p:cNvSpPr>
          <p:nvPr/>
        </p:nvSpPr>
        <p:spPr bwMode="auto">
          <a:xfrm>
            <a:off x="2057400" y="2667000"/>
            <a:ext cx="762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th-TH">
              <a:solidFill>
                <a:schemeClr val="accent2"/>
              </a:solidFill>
            </a:endParaRPr>
          </a:p>
        </p:txBody>
      </p:sp>
      <p:sp>
        <p:nvSpPr>
          <p:cNvPr id="25617" name="AutoShape 17"/>
          <p:cNvSpPr>
            <a:spLocks noChangeArrowheads="1"/>
          </p:cNvSpPr>
          <p:nvPr/>
        </p:nvSpPr>
        <p:spPr bwMode="auto">
          <a:xfrm>
            <a:off x="4876800" y="2667000"/>
            <a:ext cx="762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th-TH">
              <a:solidFill>
                <a:schemeClr val="accent2"/>
              </a:solidFill>
            </a:endParaRPr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685800" y="3962400"/>
            <a:ext cx="1004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th-TH" sz="2400" b="1"/>
              <a:t>ซอร์สโค้ด</a:t>
            </a:r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2743200" y="3962400"/>
            <a:ext cx="2352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th-TH" sz="2400" b="1"/>
              <a:t>กระบวนการแปลโปรแกรม</a:t>
            </a:r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5791200" y="3962400"/>
            <a:ext cx="26273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th-TH" sz="2400" b="1"/>
              <a:t>โปรแกรมที่สามารพทำงานได้</a:t>
            </a:r>
          </a:p>
          <a:p>
            <a:pPr algn="l"/>
            <a:r>
              <a:rPr lang="th-TH" sz="2400" b="1"/>
              <a:t>โดยไม่ต้องมี </a:t>
            </a:r>
            <a:r>
              <a:rPr lang="en-US" b="1"/>
              <a:t>source code</a:t>
            </a:r>
            <a:endParaRPr lang="th-TH" b="1"/>
          </a:p>
        </p:txBody>
      </p:sp>
      <p:pic>
        <p:nvPicPr>
          <p:cNvPr id="20" name="Picture 2" descr="pcb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21" name="Rectangle 20"/>
          <p:cNvSpPr/>
          <p:nvPr/>
        </p:nvSpPr>
        <p:spPr>
          <a:xfrm>
            <a:off x="0" y="0"/>
            <a:ext cx="30341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Basic of C language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22" name="Content Placeholder 2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23" name="Picture 4" descr="http://upload.wikimedia.org/wikipedia/commons/thumb/e/e1/Operating_system_placement.svg/250px-Operating_system_placement.svg.png"/>
          <p:cNvPicPr>
            <a:picLocks noChangeAspect="1" noChangeArrowheads="1"/>
          </p:cNvPicPr>
          <p:nvPr/>
        </p:nvPicPr>
        <p:blipFill>
          <a:blip r:embed="rId4"/>
          <a:srcRect t="28378" b="54054"/>
          <a:stretch>
            <a:fillRect/>
          </a:stretch>
        </p:blipFill>
        <p:spPr bwMode="auto">
          <a:xfrm>
            <a:off x="5500694" y="2357430"/>
            <a:ext cx="3297138" cy="857256"/>
          </a:xfrm>
          <a:prstGeom prst="rect">
            <a:avLst/>
          </a:prstGeom>
          <a:noFill/>
        </p:spPr>
      </p:pic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2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48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IrisUPC" pitchFamily="34" charset="-34"/>
              </a:rPr>
              <a:t>โครงสร้างโปรแกรมภาษาซี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914400" y="1600200"/>
            <a:ext cx="7696200" cy="5030788"/>
            <a:chOff x="624" y="1008"/>
            <a:chExt cx="4848" cy="3169"/>
          </a:xfrm>
        </p:grpSpPr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3408" y="1056"/>
              <a:ext cx="2064" cy="1537"/>
              <a:chOff x="1920" y="2208"/>
              <a:chExt cx="2064" cy="1537"/>
            </a:xfrm>
          </p:grpSpPr>
          <p:sp>
            <p:nvSpPr>
              <p:cNvPr id="31752" name="Text Box 8"/>
              <p:cNvSpPr txBox="1">
                <a:spLocks noChangeArrowheads="1"/>
              </p:cNvSpPr>
              <p:nvPr/>
            </p:nvSpPr>
            <p:spPr bwMode="auto">
              <a:xfrm>
                <a:off x="1920" y="2208"/>
                <a:ext cx="2064" cy="15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void main(void)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sz="1800"/>
                  <a:t>{</a:t>
                </a:r>
              </a:p>
              <a:p>
                <a:pPr>
                  <a:spcBef>
                    <a:spcPct val="50000"/>
                  </a:spcBef>
                </a:pPr>
                <a:endParaRPr lang="en-US" sz="1800"/>
              </a:p>
              <a:p>
                <a:pPr>
                  <a:spcBef>
                    <a:spcPct val="50000"/>
                  </a:spcBef>
                </a:pPr>
                <a:endParaRPr lang="en-US" sz="1800"/>
              </a:p>
              <a:p>
                <a:pPr>
                  <a:spcBef>
                    <a:spcPct val="50000"/>
                  </a:spcBef>
                </a:pPr>
                <a:endParaRPr lang="en-US" sz="1800"/>
              </a:p>
              <a:p>
                <a:pPr>
                  <a:spcBef>
                    <a:spcPct val="50000"/>
                  </a:spcBef>
                </a:pPr>
                <a:r>
                  <a:rPr lang="en-US" sz="1800"/>
                  <a:t>}</a:t>
                </a:r>
                <a:endParaRPr lang="th-TH" sz="1800"/>
              </a:p>
            </p:txBody>
          </p:sp>
          <p:sp>
            <p:nvSpPr>
              <p:cNvPr id="31753" name="Text Box 9"/>
              <p:cNvSpPr txBox="1">
                <a:spLocks noChangeArrowheads="1"/>
              </p:cNvSpPr>
              <p:nvPr/>
            </p:nvSpPr>
            <p:spPr bwMode="auto">
              <a:xfrm>
                <a:off x="2112" y="3168"/>
                <a:ext cx="1680" cy="237"/>
              </a:xfrm>
              <a:prstGeom prst="rect">
                <a:avLst/>
              </a:prstGeom>
              <a:solidFill>
                <a:srgbClr val="FF7C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/>
                  <a:t>Statements ;</a:t>
                </a:r>
                <a:endParaRPr lang="th-TH" sz="1800"/>
              </a:p>
            </p:txBody>
          </p:sp>
          <p:sp>
            <p:nvSpPr>
              <p:cNvPr id="31754" name="AutoShape 10"/>
              <p:cNvSpPr>
                <a:spLocks noChangeArrowheads="1"/>
              </p:cNvSpPr>
              <p:nvPr/>
            </p:nvSpPr>
            <p:spPr bwMode="auto">
              <a:xfrm>
                <a:off x="2064" y="2736"/>
                <a:ext cx="1830" cy="309"/>
              </a:xfrm>
              <a:prstGeom prst="roundRect">
                <a:avLst>
                  <a:gd name="adj" fmla="val 50000"/>
                </a:avLst>
              </a:prstGeom>
              <a:solidFill>
                <a:srgbClr val="FF7C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/>
                  <a:t>Local Declarations</a:t>
                </a:r>
                <a:endParaRPr lang="th-TH" sz="1800"/>
              </a:p>
            </p:txBody>
          </p:sp>
        </p:grpSp>
        <p:grpSp>
          <p:nvGrpSpPr>
            <p:cNvPr id="4" name="Group 19"/>
            <p:cNvGrpSpPr>
              <a:grpSpLocks/>
            </p:cNvGrpSpPr>
            <p:nvPr/>
          </p:nvGrpSpPr>
          <p:grpSpPr bwMode="auto">
            <a:xfrm>
              <a:off x="624" y="1008"/>
              <a:ext cx="2448" cy="2544"/>
              <a:chOff x="624" y="1008"/>
              <a:chExt cx="2448" cy="2544"/>
            </a:xfrm>
          </p:grpSpPr>
          <p:sp>
            <p:nvSpPr>
              <p:cNvPr id="31749" name="Rectangle 5"/>
              <p:cNvSpPr>
                <a:spLocks noChangeArrowheads="1"/>
              </p:cNvSpPr>
              <p:nvPr/>
            </p:nvSpPr>
            <p:spPr bwMode="auto">
              <a:xfrm>
                <a:off x="624" y="1008"/>
                <a:ext cx="2448" cy="2544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31750" name="Text Box 6"/>
              <p:cNvSpPr txBox="1">
                <a:spLocks noChangeArrowheads="1"/>
              </p:cNvSpPr>
              <p:nvPr/>
            </p:nvSpPr>
            <p:spPr bwMode="auto">
              <a:xfrm>
                <a:off x="816" y="1152"/>
                <a:ext cx="2064" cy="237"/>
              </a:xfrm>
              <a:prstGeom prst="rect">
                <a:avLst/>
              </a:prstGeom>
              <a:solidFill>
                <a:srgbClr val="FF7C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/>
                  <a:t>Preprocessor directive</a:t>
                </a:r>
                <a:endParaRPr lang="th-TH" sz="1800"/>
              </a:p>
            </p:txBody>
          </p:sp>
          <p:sp>
            <p:nvSpPr>
              <p:cNvPr id="31751" name="AutoShape 7"/>
              <p:cNvSpPr>
                <a:spLocks noChangeArrowheads="1"/>
              </p:cNvSpPr>
              <p:nvPr/>
            </p:nvSpPr>
            <p:spPr bwMode="auto">
              <a:xfrm>
                <a:off x="768" y="1536"/>
                <a:ext cx="2099" cy="309"/>
              </a:xfrm>
              <a:prstGeom prst="roundRect">
                <a:avLst>
                  <a:gd name="adj" fmla="val 50000"/>
                </a:avLst>
              </a:prstGeom>
              <a:solidFill>
                <a:srgbClr val="FF7C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 dirty="0"/>
                  <a:t>Global Declarations</a:t>
                </a:r>
                <a:endParaRPr lang="th-TH" sz="1800" dirty="0"/>
              </a:p>
            </p:txBody>
          </p:sp>
          <p:sp>
            <p:nvSpPr>
              <p:cNvPr id="31757" name="Text Box 13"/>
              <p:cNvSpPr txBox="1">
                <a:spLocks noChangeArrowheads="1"/>
              </p:cNvSpPr>
              <p:nvPr/>
            </p:nvSpPr>
            <p:spPr bwMode="auto">
              <a:xfrm>
                <a:off x="816" y="1968"/>
                <a:ext cx="2064" cy="237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/>
                  <a:t>main function</a:t>
                </a:r>
                <a:endParaRPr lang="th-TH" sz="1800"/>
              </a:p>
            </p:txBody>
          </p:sp>
          <p:sp>
            <p:nvSpPr>
              <p:cNvPr id="31758" name="Text Box 14"/>
              <p:cNvSpPr txBox="1">
                <a:spLocks noChangeArrowheads="1"/>
              </p:cNvSpPr>
              <p:nvPr/>
            </p:nvSpPr>
            <p:spPr bwMode="auto">
              <a:xfrm>
                <a:off x="816" y="2352"/>
                <a:ext cx="2064" cy="237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 dirty="0"/>
                  <a:t>User define functions</a:t>
                </a:r>
                <a:endParaRPr lang="th-TH" sz="1800" dirty="0"/>
              </a:p>
            </p:txBody>
          </p:sp>
          <p:sp>
            <p:nvSpPr>
              <p:cNvPr id="31759" name="Text Box 15"/>
              <p:cNvSpPr txBox="1">
                <a:spLocks noChangeArrowheads="1"/>
              </p:cNvSpPr>
              <p:nvPr/>
            </p:nvSpPr>
            <p:spPr bwMode="auto">
              <a:xfrm>
                <a:off x="816" y="3120"/>
                <a:ext cx="2064" cy="237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/>
                  <a:t>User define functions</a:t>
                </a:r>
                <a:endParaRPr lang="th-TH" sz="1800"/>
              </a:p>
            </p:txBody>
          </p:sp>
          <p:sp>
            <p:nvSpPr>
              <p:cNvPr id="31760" name="Oval 16"/>
              <p:cNvSpPr>
                <a:spLocks noChangeArrowheads="1"/>
              </p:cNvSpPr>
              <p:nvPr/>
            </p:nvSpPr>
            <p:spPr bwMode="auto">
              <a:xfrm>
                <a:off x="1728" y="2640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31761" name="Oval 17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31762" name="Oval 18"/>
              <p:cNvSpPr>
                <a:spLocks noChangeArrowheads="1"/>
              </p:cNvSpPr>
              <p:nvPr/>
            </p:nvSpPr>
            <p:spPr bwMode="auto">
              <a:xfrm>
                <a:off x="1728" y="2928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grpSp>
          <p:nvGrpSpPr>
            <p:cNvPr id="5" name="Group 24"/>
            <p:cNvGrpSpPr>
              <a:grpSpLocks/>
            </p:cNvGrpSpPr>
            <p:nvPr/>
          </p:nvGrpSpPr>
          <p:grpSpPr bwMode="auto">
            <a:xfrm>
              <a:off x="3408" y="2640"/>
              <a:ext cx="2064" cy="1537"/>
              <a:chOff x="1920" y="2208"/>
              <a:chExt cx="2064" cy="1537"/>
            </a:xfrm>
          </p:grpSpPr>
          <p:sp>
            <p:nvSpPr>
              <p:cNvPr id="31769" name="Text Box 25"/>
              <p:cNvSpPr txBox="1">
                <a:spLocks noChangeArrowheads="1"/>
              </p:cNvSpPr>
              <p:nvPr/>
            </p:nvSpPr>
            <p:spPr bwMode="auto">
              <a:xfrm>
                <a:off x="1920" y="2208"/>
                <a:ext cx="2064" cy="15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/>
                  <a:t>int function ()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sz="1800"/>
                  <a:t>{</a:t>
                </a:r>
              </a:p>
              <a:p>
                <a:pPr>
                  <a:spcBef>
                    <a:spcPct val="50000"/>
                  </a:spcBef>
                </a:pPr>
                <a:endParaRPr lang="en-US" sz="1800"/>
              </a:p>
              <a:p>
                <a:pPr>
                  <a:spcBef>
                    <a:spcPct val="50000"/>
                  </a:spcBef>
                </a:pPr>
                <a:endParaRPr lang="en-US" sz="1800"/>
              </a:p>
              <a:p>
                <a:pPr>
                  <a:spcBef>
                    <a:spcPct val="50000"/>
                  </a:spcBef>
                </a:pPr>
                <a:endParaRPr lang="en-US" sz="1800"/>
              </a:p>
              <a:p>
                <a:pPr>
                  <a:spcBef>
                    <a:spcPct val="50000"/>
                  </a:spcBef>
                </a:pPr>
                <a:r>
                  <a:rPr lang="en-US" sz="1800"/>
                  <a:t>}</a:t>
                </a:r>
                <a:endParaRPr lang="th-TH" sz="1800"/>
              </a:p>
            </p:txBody>
          </p:sp>
          <p:sp>
            <p:nvSpPr>
              <p:cNvPr id="31770" name="Text Box 26"/>
              <p:cNvSpPr txBox="1">
                <a:spLocks noChangeArrowheads="1"/>
              </p:cNvSpPr>
              <p:nvPr/>
            </p:nvSpPr>
            <p:spPr bwMode="auto">
              <a:xfrm>
                <a:off x="2112" y="3168"/>
                <a:ext cx="1680" cy="237"/>
              </a:xfrm>
              <a:prstGeom prst="rect">
                <a:avLst/>
              </a:prstGeom>
              <a:solidFill>
                <a:srgbClr val="FF7C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/>
                  <a:t>Statements ;</a:t>
                </a:r>
                <a:endParaRPr lang="th-TH" sz="1800"/>
              </a:p>
            </p:txBody>
          </p:sp>
          <p:sp>
            <p:nvSpPr>
              <p:cNvPr id="31771" name="AutoShape 27"/>
              <p:cNvSpPr>
                <a:spLocks noChangeArrowheads="1"/>
              </p:cNvSpPr>
              <p:nvPr/>
            </p:nvSpPr>
            <p:spPr bwMode="auto">
              <a:xfrm>
                <a:off x="2064" y="2736"/>
                <a:ext cx="1830" cy="309"/>
              </a:xfrm>
              <a:prstGeom prst="roundRect">
                <a:avLst>
                  <a:gd name="adj" fmla="val 50000"/>
                </a:avLst>
              </a:prstGeom>
              <a:solidFill>
                <a:srgbClr val="FF7C8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/>
                  <a:t>Local Declarations</a:t>
                </a:r>
                <a:endParaRPr lang="th-TH" sz="1800"/>
              </a:p>
            </p:txBody>
          </p:sp>
        </p:grpSp>
        <p:sp>
          <p:nvSpPr>
            <p:cNvPr id="31772" name="Line 28"/>
            <p:cNvSpPr>
              <a:spLocks noChangeShapeType="1"/>
            </p:cNvSpPr>
            <p:nvPr/>
          </p:nvSpPr>
          <p:spPr bwMode="auto">
            <a:xfrm flipV="1">
              <a:off x="2880" y="1056"/>
              <a:ext cx="528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31773" name="Line 29"/>
            <p:cNvSpPr>
              <a:spLocks noChangeShapeType="1"/>
            </p:cNvSpPr>
            <p:nvPr/>
          </p:nvSpPr>
          <p:spPr bwMode="auto">
            <a:xfrm>
              <a:off x="2880" y="2208"/>
              <a:ext cx="52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31774" name="Line 30"/>
            <p:cNvSpPr>
              <a:spLocks noChangeShapeType="1"/>
            </p:cNvSpPr>
            <p:nvPr/>
          </p:nvSpPr>
          <p:spPr bwMode="auto">
            <a:xfrm flipV="1">
              <a:off x="2880" y="2640"/>
              <a:ext cx="528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  <p:sp>
          <p:nvSpPr>
            <p:cNvPr id="31775" name="Line 31"/>
            <p:cNvSpPr>
              <a:spLocks noChangeShapeType="1"/>
            </p:cNvSpPr>
            <p:nvPr/>
          </p:nvSpPr>
          <p:spPr bwMode="auto">
            <a:xfrm>
              <a:off x="2880" y="3360"/>
              <a:ext cx="528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h-TH"/>
            </a:p>
          </p:txBody>
        </p:sp>
      </p:grpSp>
      <p:sp>
        <p:nvSpPr>
          <p:cNvPr id="31777" name="Text Box 33"/>
          <p:cNvSpPr txBox="1">
            <a:spLocks noChangeArrowheads="1"/>
          </p:cNvSpPr>
          <p:nvPr/>
        </p:nvSpPr>
        <p:spPr bwMode="auto">
          <a:xfrm>
            <a:off x="838200" y="5807075"/>
            <a:ext cx="4038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000" b="1" dirty="0"/>
              <a:t>โครงสร้างภาษาซีประกอบด้วยหลายส่วน    แต่ในการเขียนไม่จำเป็นจะต้องเขียนทุกส่วน</a:t>
            </a:r>
          </a:p>
        </p:txBody>
      </p:sp>
      <p:pic>
        <p:nvPicPr>
          <p:cNvPr id="27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28" name="Rectangle 27"/>
          <p:cNvSpPr/>
          <p:nvPr/>
        </p:nvSpPr>
        <p:spPr>
          <a:xfrm>
            <a:off x="0" y="0"/>
            <a:ext cx="30341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Basic of C language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3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1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7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4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ฟังก์ชันหลักของโปรแกรม (</a:t>
            </a:r>
            <a:r>
              <a:rPr lang="en-US" sz="48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Main Function)</a:t>
            </a:r>
            <a:endParaRPr lang="th-TH" sz="4800" b="1" dirty="0"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914400" y="1600200"/>
            <a:ext cx="7696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th-TH" sz="2800">
                <a:latin typeface="Angsana New" pitchFamily="18" charset="-34"/>
              </a:rPr>
              <a:t>ส่วนนี้ทุกโปรแกรมจะต้องมี โดยโปรแกรมหลักจะเริ่มต้นด้วย </a:t>
            </a:r>
            <a:r>
              <a:rPr lang="en-US" sz="2800">
                <a:latin typeface="Angsana New" pitchFamily="18" charset="-34"/>
              </a:rPr>
              <a:t>main() </a:t>
            </a:r>
            <a:r>
              <a:rPr lang="th-TH" sz="2800">
                <a:latin typeface="Angsana New" pitchFamily="18" charset="-34"/>
              </a:rPr>
              <a:t>และตามด้วยเครื่องหมายปีกกาเปิด </a:t>
            </a:r>
            <a:r>
              <a:rPr lang="en-US" sz="2800">
                <a:latin typeface="Angsana New" pitchFamily="18" charset="-34"/>
              </a:rPr>
              <a:t>‘</a:t>
            </a:r>
            <a:r>
              <a:rPr lang="en-US" sz="2800" b="1">
                <a:latin typeface="Angsana New" pitchFamily="18" charset="-34"/>
              </a:rPr>
              <a:t>{</a:t>
            </a:r>
            <a:r>
              <a:rPr lang="en-US" sz="2800">
                <a:latin typeface="Angsana New" pitchFamily="18" charset="-34"/>
              </a:rPr>
              <a:t>’ </a:t>
            </a:r>
            <a:r>
              <a:rPr lang="th-TH" sz="2800">
                <a:latin typeface="Angsana New" pitchFamily="18" charset="-34"/>
              </a:rPr>
              <a:t>และปีกกาปิด </a:t>
            </a:r>
            <a:r>
              <a:rPr lang="en-US" sz="2800">
                <a:latin typeface="Angsana New" pitchFamily="18" charset="-34"/>
              </a:rPr>
              <a:t>‘</a:t>
            </a:r>
            <a:r>
              <a:rPr lang="en-US" sz="2800" b="1">
                <a:latin typeface="Angsana New" pitchFamily="18" charset="-34"/>
              </a:rPr>
              <a:t>}</a:t>
            </a:r>
            <a:r>
              <a:rPr lang="en-US" sz="2800">
                <a:latin typeface="Angsana New" pitchFamily="18" charset="-34"/>
              </a:rPr>
              <a:t>’</a:t>
            </a:r>
            <a:endParaRPr lang="th-TH" sz="2800">
              <a:latin typeface="Angsana New" pitchFamily="18" charset="-34"/>
            </a:endParaRP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th-TH" sz="2800">
                <a:latin typeface="Angsana New" pitchFamily="18" charset="-34"/>
              </a:rPr>
              <a:t>ระหว่างปีกกาจะประกอบไปด้วยคำสั่ง(</a:t>
            </a:r>
            <a:r>
              <a:rPr lang="en-US" sz="2800">
                <a:latin typeface="Angsana New" pitchFamily="18" charset="-34"/>
              </a:rPr>
              <a:t>Statement</a:t>
            </a:r>
            <a:r>
              <a:rPr lang="th-TH" sz="2800">
                <a:latin typeface="Angsana New" pitchFamily="18" charset="-34"/>
              </a:rPr>
              <a:t>) ต่างๆ ที่จะให้โปรแกรมทำงาน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th-TH" sz="2800">
                <a:latin typeface="Angsana New" pitchFamily="18" charset="-34"/>
              </a:rPr>
              <a:t>แต่ละคำสั่งจะต้องจบด้วยเซมิโคลอน </a:t>
            </a:r>
            <a:r>
              <a:rPr lang="en-US" sz="2800">
                <a:latin typeface="Angsana New" pitchFamily="18" charset="-34"/>
              </a:rPr>
              <a:t>‘</a:t>
            </a:r>
            <a:r>
              <a:rPr lang="en-US" sz="2800" b="1">
                <a:latin typeface="Courier New" pitchFamily="49" charset="0"/>
              </a:rPr>
              <a:t>;</a:t>
            </a:r>
            <a:r>
              <a:rPr lang="en-US" sz="2800">
                <a:latin typeface="Angsana New" pitchFamily="18" charset="-34"/>
              </a:rPr>
              <a:t>’ (Semicolon)</a:t>
            </a:r>
            <a:endParaRPr lang="th-TH" sz="2800">
              <a:latin typeface="Angsana New" pitchFamily="18" charset="-34"/>
            </a:endParaRP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2667000" y="4267200"/>
            <a:ext cx="4038600" cy="20256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sz="2100" b="1" dirty="0">
                <a:latin typeface="Courier New" pitchFamily="49" charset="0"/>
              </a:rPr>
              <a:t>#include &lt;</a:t>
            </a:r>
            <a:r>
              <a:rPr lang="en-US" sz="2100" b="1" dirty="0" err="1">
                <a:latin typeface="Courier New" pitchFamily="49" charset="0"/>
              </a:rPr>
              <a:t>stdio.h</a:t>
            </a:r>
            <a:r>
              <a:rPr lang="en-US" sz="2100" b="1" dirty="0">
                <a:latin typeface="Courier New" pitchFamily="49" charset="0"/>
              </a:rPr>
              <a:t>&gt;</a:t>
            </a:r>
          </a:p>
          <a:p>
            <a:r>
              <a:rPr lang="en-US" sz="2100" b="1" dirty="0">
                <a:latin typeface="Courier New" pitchFamily="49" charset="0"/>
              </a:rPr>
              <a:t>void main(void)</a:t>
            </a:r>
          </a:p>
          <a:p>
            <a:r>
              <a:rPr lang="en-US" sz="2100" b="1" dirty="0">
                <a:latin typeface="Courier New" pitchFamily="49" charset="0"/>
              </a:rPr>
              <a:t>{</a:t>
            </a:r>
          </a:p>
          <a:p>
            <a:r>
              <a:rPr lang="en-US" sz="2100" b="1" dirty="0">
                <a:latin typeface="Courier New" pitchFamily="49" charset="0"/>
              </a:rPr>
              <a:t>	...</a:t>
            </a:r>
          </a:p>
          <a:p>
            <a:r>
              <a:rPr lang="en-US" sz="2100" b="1" dirty="0">
                <a:latin typeface="Courier New" pitchFamily="49" charset="0"/>
              </a:rPr>
              <a:t>	Statement ;</a:t>
            </a:r>
          </a:p>
          <a:p>
            <a:r>
              <a:rPr lang="en-US" sz="2100" b="1" dirty="0">
                <a:latin typeface="Courier New" pitchFamily="49" charset="0"/>
              </a:rPr>
              <a:t>}</a:t>
            </a: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0" y="0"/>
            <a:ext cx="30341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Basic of C language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4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20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928934"/>
            <a:ext cx="8229600" cy="1143000"/>
          </a:xfrm>
        </p:spPr>
        <p:txBody>
          <a:bodyPr/>
          <a:lstStyle/>
          <a:p>
            <a:r>
              <a:rPr lang="th-TH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คำสั่งแสดงผลออกทางหน้าจอ</a:t>
            </a:r>
            <a:endParaRPr lang="th-TH" sz="4800" b="1" dirty="0"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IrisUPC" pitchFamily="34" charset="-34"/>
            </a:endParaRP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0" y="0"/>
            <a:ext cx="30341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Basic of C language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5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คำสั่งแสดงผลออกทางหน้าจอ</a:t>
            </a:r>
            <a:endParaRPr lang="th-TH" sz="4800" b="1" dirty="0"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714348" y="1285860"/>
            <a:ext cx="769620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u="sng" dirty="0" smtClean="0">
                <a:latin typeface="Angsana New" pitchFamily="18" charset="-34"/>
              </a:rPr>
              <a:t>การแสดงผลข้อความอย่างเดียว</a:t>
            </a:r>
            <a:endParaRPr lang="en-US" u="sng" dirty="0" smtClean="0">
              <a:latin typeface="Angsana New" pitchFamily="18" charset="-34"/>
            </a:endParaRP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dirty="0" smtClean="0">
                <a:latin typeface="Angsana New" pitchFamily="18" charset="-34"/>
              </a:rPr>
              <a:t>รูปแบบ   </a:t>
            </a:r>
            <a:r>
              <a:rPr lang="en-US" dirty="0" err="1" smtClean="0"/>
              <a:t>printf</a:t>
            </a:r>
            <a:r>
              <a:rPr lang="en-US" dirty="0" smtClean="0"/>
              <a:t>(“</a:t>
            </a:r>
            <a:r>
              <a:rPr lang="th-TH" dirty="0" smtClean="0"/>
              <a:t>ข้อความที่ต้องการแสดงผล</a:t>
            </a:r>
            <a:r>
              <a:rPr lang="en-US" dirty="0" smtClean="0"/>
              <a:t>”);</a:t>
            </a:r>
            <a:endParaRPr lang="th-TH" dirty="0"/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2500298" y="2643182"/>
            <a:ext cx="4572032" cy="170816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100" b="1" dirty="0">
                <a:latin typeface="Courier New" pitchFamily="49" charset="0"/>
              </a:rPr>
              <a:t>#include &lt;</a:t>
            </a:r>
            <a:r>
              <a:rPr lang="en-US" sz="2100" b="1" dirty="0" err="1">
                <a:latin typeface="Courier New" pitchFamily="49" charset="0"/>
              </a:rPr>
              <a:t>stdio.h</a:t>
            </a:r>
            <a:r>
              <a:rPr lang="en-US" sz="2100" b="1" dirty="0">
                <a:latin typeface="Courier New" pitchFamily="49" charset="0"/>
              </a:rPr>
              <a:t>&gt;</a:t>
            </a:r>
          </a:p>
          <a:p>
            <a:r>
              <a:rPr lang="en-US" sz="2100" b="1" dirty="0">
                <a:latin typeface="Courier New" pitchFamily="49" charset="0"/>
              </a:rPr>
              <a:t>void main(void)</a:t>
            </a:r>
          </a:p>
          <a:p>
            <a:r>
              <a:rPr lang="en-US" sz="2100" b="1" dirty="0">
                <a:latin typeface="Courier New" pitchFamily="49" charset="0"/>
              </a:rPr>
              <a:t>{</a:t>
            </a:r>
          </a:p>
          <a:p>
            <a:r>
              <a:rPr lang="en-US" sz="2100" b="1" dirty="0">
                <a:latin typeface="Courier New" pitchFamily="49" charset="0"/>
              </a:rPr>
              <a:t>	</a:t>
            </a:r>
            <a:r>
              <a:rPr lang="en-US" sz="2100" b="1" dirty="0" err="1" smtClean="0">
                <a:latin typeface="Courier New" pitchFamily="49" charset="0"/>
              </a:rPr>
              <a:t>printf</a:t>
            </a:r>
            <a:r>
              <a:rPr lang="en-US" sz="2100" b="1" dirty="0" smtClean="0">
                <a:latin typeface="Courier New" pitchFamily="49" charset="0"/>
              </a:rPr>
              <a:t>(“welcome C”);</a:t>
            </a:r>
            <a:endParaRPr lang="en-US" sz="2100" b="1" dirty="0">
              <a:latin typeface="Courier New" pitchFamily="49" charset="0"/>
            </a:endParaRPr>
          </a:p>
          <a:p>
            <a:r>
              <a:rPr lang="en-US" sz="2100" b="1" dirty="0">
                <a:latin typeface="Courier New" pitchFamily="49" charset="0"/>
              </a:rPr>
              <a:t>}</a:t>
            </a: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0" y="0"/>
            <a:ext cx="30341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Basic of C language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6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20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คำสั่งแสดงผลออกทางหน้าจอ</a:t>
            </a:r>
            <a:endParaRPr lang="th-TH" sz="4800" b="1" dirty="0"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714348" y="1285860"/>
            <a:ext cx="769620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u="sng" dirty="0" smtClean="0">
                <a:latin typeface="Angsana New" pitchFamily="18" charset="-34"/>
              </a:rPr>
              <a:t>การแสดงผลข้อมูลจากตัวแปร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dirty="0" smtClean="0">
                <a:latin typeface="Angsana New" pitchFamily="18" charset="-34"/>
              </a:rPr>
              <a:t>-</a:t>
            </a:r>
            <a:r>
              <a:rPr lang="th-TH" dirty="0" smtClean="0">
                <a:latin typeface="Angsana New" pitchFamily="18" charset="-34"/>
              </a:rPr>
              <a:t> ตัวแปรชนิดตัวเลขจำนวนเต็ม</a:t>
            </a:r>
            <a:endParaRPr lang="en-US" dirty="0" smtClean="0">
              <a:latin typeface="Angsana New" pitchFamily="18" charset="-34"/>
            </a:endParaRP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dirty="0" smtClean="0">
                <a:latin typeface="Angsana New" pitchFamily="18" charset="-34"/>
              </a:rPr>
              <a:t>        รูปแบบ   </a:t>
            </a:r>
            <a:r>
              <a:rPr lang="en-US" dirty="0" err="1" smtClean="0"/>
              <a:t>printf</a:t>
            </a:r>
            <a:r>
              <a:rPr lang="en-US" dirty="0" smtClean="0"/>
              <a:t>(“%d”,&amp;</a:t>
            </a:r>
            <a:r>
              <a:rPr lang="th-TH" dirty="0" smtClean="0"/>
              <a:t>ตัวแปร</a:t>
            </a:r>
            <a:r>
              <a:rPr lang="en-US" dirty="0" smtClean="0"/>
              <a:t>);</a:t>
            </a:r>
            <a:endParaRPr lang="th-TH" dirty="0"/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2428860" y="3000372"/>
            <a:ext cx="5072098" cy="235449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100" b="1" dirty="0">
                <a:latin typeface="Courier New" pitchFamily="49" charset="0"/>
              </a:rPr>
              <a:t>#include &lt;</a:t>
            </a:r>
            <a:r>
              <a:rPr lang="en-US" sz="2100" b="1" dirty="0" err="1">
                <a:latin typeface="Courier New" pitchFamily="49" charset="0"/>
              </a:rPr>
              <a:t>stdio.h</a:t>
            </a:r>
            <a:r>
              <a:rPr lang="en-US" sz="2100" b="1" dirty="0" smtClean="0">
                <a:latin typeface="Courier New" pitchFamily="49" charset="0"/>
              </a:rPr>
              <a:t>&gt;</a:t>
            </a:r>
          </a:p>
          <a:p>
            <a:r>
              <a:rPr lang="en-US" sz="2100" b="1" dirty="0" err="1" smtClean="0">
                <a:latin typeface="Courier New" pitchFamily="49" charset="0"/>
              </a:rPr>
              <a:t>int</a:t>
            </a:r>
            <a:r>
              <a:rPr lang="en-US" sz="2100" b="1" dirty="0" smtClean="0">
                <a:latin typeface="Courier New" pitchFamily="49" charset="0"/>
              </a:rPr>
              <a:t> a;</a:t>
            </a:r>
            <a:endParaRPr lang="en-US" sz="2100" b="1" dirty="0">
              <a:latin typeface="Courier New" pitchFamily="49" charset="0"/>
            </a:endParaRPr>
          </a:p>
          <a:p>
            <a:r>
              <a:rPr lang="en-US" sz="2100" b="1" dirty="0">
                <a:latin typeface="Courier New" pitchFamily="49" charset="0"/>
              </a:rPr>
              <a:t>void main(void)</a:t>
            </a:r>
          </a:p>
          <a:p>
            <a:r>
              <a:rPr lang="en-US" sz="2100" b="1" dirty="0" smtClean="0">
                <a:latin typeface="Courier New" pitchFamily="49" charset="0"/>
              </a:rPr>
              <a:t>{</a:t>
            </a:r>
          </a:p>
          <a:p>
            <a:r>
              <a:rPr lang="en-US" sz="2100" b="1" dirty="0" smtClean="0">
                <a:latin typeface="Courier New" pitchFamily="49" charset="0"/>
              </a:rPr>
              <a:t>	a=10;</a:t>
            </a:r>
            <a:endParaRPr lang="en-US" sz="2100" b="1" dirty="0">
              <a:latin typeface="Courier New" pitchFamily="49" charset="0"/>
            </a:endParaRPr>
          </a:p>
          <a:p>
            <a:r>
              <a:rPr lang="en-US" sz="2100" b="1" dirty="0">
                <a:latin typeface="Courier New" pitchFamily="49" charset="0"/>
              </a:rPr>
              <a:t>	</a:t>
            </a:r>
            <a:r>
              <a:rPr lang="en-US" sz="2100" b="1" dirty="0" err="1" smtClean="0">
                <a:latin typeface="Courier New" pitchFamily="49" charset="0"/>
              </a:rPr>
              <a:t>printf</a:t>
            </a:r>
            <a:r>
              <a:rPr lang="en-US" sz="2100" b="1" dirty="0" smtClean="0">
                <a:latin typeface="Courier New" pitchFamily="49" charset="0"/>
              </a:rPr>
              <a:t>(“%</a:t>
            </a:r>
            <a:r>
              <a:rPr lang="en-US" sz="2100" b="1" dirty="0" err="1" smtClean="0">
                <a:latin typeface="Courier New" pitchFamily="49" charset="0"/>
              </a:rPr>
              <a:t>d”,&amp;a</a:t>
            </a:r>
            <a:r>
              <a:rPr lang="en-US" sz="2100" b="1" dirty="0" smtClean="0">
                <a:latin typeface="Courier New" pitchFamily="49" charset="0"/>
              </a:rPr>
              <a:t>);</a:t>
            </a:r>
            <a:endParaRPr lang="en-US" sz="2100" b="1" dirty="0">
              <a:latin typeface="Courier New" pitchFamily="49" charset="0"/>
            </a:endParaRPr>
          </a:p>
          <a:p>
            <a:r>
              <a:rPr lang="en-US" sz="2100" b="1" dirty="0">
                <a:latin typeface="Courier New" pitchFamily="49" charset="0"/>
              </a:rPr>
              <a:t>}</a:t>
            </a: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0" y="0"/>
            <a:ext cx="30341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Basic of C language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7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20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คำสั่งแสดงผลออกทางหน้าจอ</a:t>
            </a:r>
            <a:endParaRPr lang="th-TH" sz="4800" b="1" dirty="0"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714348" y="1285860"/>
            <a:ext cx="769620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u="sng" dirty="0" smtClean="0">
                <a:latin typeface="Angsana New" pitchFamily="18" charset="-34"/>
              </a:rPr>
              <a:t>การแสดงผลข้อมูลจากตัวแปร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dirty="0" smtClean="0">
                <a:latin typeface="Angsana New" pitchFamily="18" charset="-34"/>
              </a:rPr>
              <a:t>-</a:t>
            </a:r>
            <a:r>
              <a:rPr lang="th-TH" dirty="0" smtClean="0">
                <a:latin typeface="Angsana New" pitchFamily="18" charset="-34"/>
              </a:rPr>
              <a:t> ตัวแปรชนิดตัวเลขจำนวนทศนิยม</a:t>
            </a:r>
            <a:endParaRPr lang="en-US" dirty="0" smtClean="0">
              <a:latin typeface="Angsana New" pitchFamily="18" charset="-34"/>
            </a:endParaRP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dirty="0" smtClean="0">
                <a:latin typeface="Angsana New" pitchFamily="18" charset="-34"/>
              </a:rPr>
              <a:t>        รูปแบบ   </a:t>
            </a:r>
            <a:r>
              <a:rPr lang="en-US" dirty="0" err="1" smtClean="0"/>
              <a:t>printf</a:t>
            </a:r>
            <a:r>
              <a:rPr lang="en-US" dirty="0" smtClean="0"/>
              <a:t>(“%f”,&amp;</a:t>
            </a:r>
            <a:r>
              <a:rPr lang="th-TH" dirty="0" smtClean="0"/>
              <a:t>ตัวแปร</a:t>
            </a:r>
            <a:r>
              <a:rPr lang="en-US" dirty="0" smtClean="0"/>
              <a:t>);</a:t>
            </a:r>
            <a:endParaRPr lang="th-TH" dirty="0"/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2428860" y="3000372"/>
            <a:ext cx="5143536" cy="267765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100" b="1" dirty="0">
                <a:latin typeface="Courier New" pitchFamily="49" charset="0"/>
              </a:rPr>
              <a:t>#include &lt;</a:t>
            </a:r>
            <a:r>
              <a:rPr lang="en-US" sz="2100" b="1" dirty="0" err="1">
                <a:latin typeface="Courier New" pitchFamily="49" charset="0"/>
              </a:rPr>
              <a:t>stdio.h</a:t>
            </a:r>
            <a:r>
              <a:rPr lang="en-US" sz="2100" b="1" dirty="0" smtClean="0">
                <a:latin typeface="Courier New" pitchFamily="49" charset="0"/>
              </a:rPr>
              <a:t>&gt;</a:t>
            </a:r>
          </a:p>
          <a:p>
            <a:r>
              <a:rPr lang="en-US" sz="2100" b="1" dirty="0" smtClean="0">
                <a:latin typeface="Courier New" pitchFamily="49" charset="0"/>
              </a:rPr>
              <a:t>float a;</a:t>
            </a:r>
            <a:endParaRPr lang="en-US" sz="2100" b="1" dirty="0">
              <a:latin typeface="Courier New" pitchFamily="49" charset="0"/>
            </a:endParaRPr>
          </a:p>
          <a:p>
            <a:r>
              <a:rPr lang="en-US" sz="2100" b="1" dirty="0">
                <a:latin typeface="Courier New" pitchFamily="49" charset="0"/>
              </a:rPr>
              <a:t>void main(void)</a:t>
            </a:r>
          </a:p>
          <a:p>
            <a:r>
              <a:rPr lang="en-US" sz="2100" b="1" dirty="0" smtClean="0">
                <a:latin typeface="Courier New" pitchFamily="49" charset="0"/>
              </a:rPr>
              <a:t>{</a:t>
            </a:r>
          </a:p>
          <a:p>
            <a:r>
              <a:rPr lang="en-US" sz="2100" b="1" dirty="0" smtClean="0">
                <a:latin typeface="Courier New" pitchFamily="49" charset="0"/>
              </a:rPr>
              <a:t>	a=10.38789;</a:t>
            </a:r>
            <a:endParaRPr lang="en-US" sz="2100" b="1" dirty="0">
              <a:latin typeface="Courier New" pitchFamily="49" charset="0"/>
            </a:endParaRPr>
          </a:p>
          <a:p>
            <a:r>
              <a:rPr lang="en-US" sz="2100" b="1" dirty="0">
                <a:latin typeface="Courier New" pitchFamily="49" charset="0"/>
              </a:rPr>
              <a:t>	</a:t>
            </a:r>
            <a:r>
              <a:rPr lang="en-US" sz="2100" b="1" dirty="0" err="1" smtClean="0">
                <a:latin typeface="Courier New" pitchFamily="49" charset="0"/>
              </a:rPr>
              <a:t>printf</a:t>
            </a:r>
            <a:r>
              <a:rPr lang="en-US" sz="2100" b="1" dirty="0" smtClean="0">
                <a:latin typeface="Courier New" pitchFamily="49" charset="0"/>
              </a:rPr>
              <a:t>(“%</a:t>
            </a:r>
            <a:r>
              <a:rPr lang="en-US" sz="2100" b="1" dirty="0" err="1" smtClean="0">
                <a:latin typeface="Courier New" pitchFamily="49" charset="0"/>
              </a:rPr>
              <a:t>f”,&amp;a</a:t>
            </a:r>
            <a:r>
              <a:rPr lang="en-US" sz="2100" b="1" dirty="0" smtClean="0">
                <a:latin typeface="Courier New" pitchFamily="49" charset="0"/>
              </a:rPr>
              <a:t>);</a:t>
            </a:r>
          </a:p>
          <a:p>
            <a:r>
              <a:rPr lang="en-US" sz="2100" b="1" dirty="0" smtClean="0">
                <a:latin typeface="Courier New" pitchFamily="49" charset="0"/>
              </a:rPr>
              <a:t>	</a:t>
            </a:r>
            <a:r>
              <a:rPr lang="en-US" sz="2100" b="1" dirty="0" err="1" smtClean="0">
                <a:latin typeface="Courier New" pitchFamily="49" charset="0"/>
              </a:rPr>
              <a:t>printf</a:t>
            </a:r>
            <a:r>
              <a:rPr lang="en-US" sz="2100" b="1" dirty="0" smtClean="0">
                <a:latin typeface="Courier New" pitchFamily="49" charset="0"/>
              </a:rPr>
              <a:t>(“%4.2f”,&amp;a);</a:t>
            </a:r>
            <a:endParaRPr lang="en-US" sz="2100" b="1" dirty="0">
              <a:latin typeface="Courier New" pitchFamily="49" charset="0"/>
            </a:endParaRPr>
          </a:p>
          <a:p>
            <a:r>
              <a:rPr lang="en-US" sz="2100" b="1" dirty="0">
                <a:latin typeface="Courier New" pitchFamily="49" charset="0"/>
              </a:rPr>
              <a:t>}</a:t>
            </a: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0" y="0"/>
            <a:ext cx="30341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Basic of C language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8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20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IrisUPC" pitchFamily="34" charset="-34"/>
              </a:rPr>
              <a:t>คำสั่งแสดงผลออกทางหน้าจอ</a:t>
            </a:r>
            <a:endParaRPr lang="th-TH" sz="4800" b="1" dirty="0">
              <a:effectLst>
                <a:outerShdw blurRad="38100" dist="38100" dir="2700000" algn="tl">
                  <a:srgbClr val="000000"/>
                </a:outerShdw>
              </a:effectLst>
              <a:latin typeface="Angsana New" pitchFamily="18" charset="-34"/>
              <a:cs typeface="IrisUPC" pitchFamily="34" charset="-34"/>
            </a:endParaRP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714348" y="1285860"/>
            <a:ext cx="769620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u="sng" dirty="0" smtClean="0">
                <a:latin typeface="Angsana New" pitchFamily="18" charset="-34"/>
              </a:rPr>
              <a:t>การแสดงผลข้อมูลจากตัวแปร</a:t>
            </a: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en-US" dirty="0" smtClean="0">
                <a:latin typeface="Angsana New" pitchFamily="18" charset="-34"/>
              </a:rPr>
              <a:t>-</a:t>
            </a:r>
            <a:r>
              <a:rPr lang="th-TH" dirty="0" smtClean="0">
                <a:latin typeface="Angsana New" pitchFamily="18" charset="-34"/>
              </a:rPr>
              <a:t> ตัวแปรชนิดตัวอักษร </a:t>
            </a:r>
            <a:r>
              <a:rPr lang="en-US" dirty="0" smtClean="0">
                <a:latin typeface="Angsana New" pitchFamily="18" charset="-34"/>
              </a:rPr>
              <a:t>1 </a:t>
            </a:r>
            <a:r>
              <a:rPr lang="th-TH" dirty="0" smtClean="0">
                <a:latin typeface="Angsana New" pitchFamily="18" charset="-34"/>
              </a:rPr>
              <a:t>ตัว</a:t>
            </a:r>
            <a:endParaRPr lang="en-US" dirty="0" smtClean="0">
              <a:latin typeface="Angsana New" pitchFamily="18" charset="-34"/>
            </a:endParaRPr>
          </a:p>
          <a:p>
            <a:pPr marL="342900" indent="-342900" algn="thaiDist">
              <a:spcBef>
                <a:spcPct val="20000"/>
              </a:spcBef>
              <a:buClr>
                <a:schemeClr val="folHlink"/>
              </a:buClr>
              <a:buSzPct val="90000"/>
            </a:pPr>
            <a:r>
              <a:rPr lang="th-TH" dirty="0" smtClean="0">
                <a:latin typeface="Angsana New" pitchFamily="18" charset="-34"/>
              </a:rPr>
              <a:t>        รูปแบบ   </a:t>
            </a:r>
            <a:r>
              <a:rPr lang="en-US" dirty="0" err="1" smtClean="0"/>
              <a:t>printf</a:t>
            </a:r>
            <a:r>
              <a:rPr lang="en-US" dirty="0" smtClean="0"/>
              <a:t>(“%c”,</a:t>
            </a:r>
            <a:r>
              <a:rPr lang="th-TH" dirty="0" smtClean="0"/>
              <a:t>ตัวแปร</a:t>
            </a:r>
            <a:r>
              <a:rPr lang="en-US" dirty="0" smtClean="0"/>
              <a:t>);</a:t>
            </a:r>
            <a:endParaRPr lang="th-TH" dirty="0"/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2428860" y="3000372"/>
            <a:ext cx="5072098" cy="235449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100" b="1" dirty="0">
                <a:latin typeface="Courier New" pitchFamily="49" charset="0"/>
              </a:rPr>
              <a:t>#include &lt;</a:t>
            </a:r>
            <a:r>
              <a:rPr lang="en-US" sz="2100" b="1" dirty="0" err="1">
                <a:latin typeface="Courier New" pitchFamily="49" charset="0"/>
              </a:rPr>
              <a:t>stdio.h</a:t>
            </a:r>
            <a:r>
              <a:rPr lang="en-US" sz="2100" b="1" dirty="0" smtClean="0">
                <a:latin typeface="Courier New" pitchFamily="49" charset="0"/>
              </a:rPr>
              <a:t>&gt;</a:t>
            </a:r>
          </a:p>
          <a:p>
            <a:r>
              <a:rPr lang="en-US" sz="2100" b="1" dirty="0" smtClean="0">
                <a:latin typeface="Courier New" pitchFamily="49" charset="0"/>
              </a:rPr>
              <a:t>char a;</a:t>
            </a:r>
            <a:endParaRPr lang="en-US" sz="2100" b="1" dirty="0">
              <a:latin typeface="Courier New" pitchFamily="49" charset="0"/>
            </a:endParaRPr>
          </a:p>
          <a:p>
            <a:r>
              <a:rPr lang="en-US" sz="2100" b="1" dirty="0">
                <a:latin typeface="Courier New" pitchFamily="49" charset="0"/>
              </a:rPr>
              <a:t>void main(void)</a:t>
            </a:r>
          </a:p>
          <a:p>
            <a:r>
              <a:rPr lang="en-US" sz="2100" b="1" dirty="0" smtClean="0">
                <a:latin typeface="Courier New" pitchFamily="49" charset="0"/>
              </a:rPr>
              <a:t>{</a:t>
            </a:r>
          </a:p>
          <a:p>
            <a:r>
              <a:rPr lang="en-US" sz="2100" b="1" dirty="0" smtClean="0">
                <a:latin typeface="Courier New" pitchFamily="49" charset="0"/>
              </a:rPr>
              <a:t>	a=‘T’;</a:t>
            </a:r>
            <a:endParaRPr lang="en-US" sz="2100" b="1" dirty="0">
              <a:latin typeface="Courier New" pitchFamily="49" charset="0"/>
            </a:endParaRPr>
          </a:p>
          <a:p>
            <a:r>
              <a:rPr lang="en-US" sz="2100" b="1" dirty="0">
                <a:latin typeface="Courier New" pitchFamily="49" charset="0"/>
              </a:rPr>
              <a:t>	</a:t>
            </a:r>
            <a:r>
              <a:rPr lang="en-US" sz="2100" b="1" dirty="0" err="1" smtClean="0">
                <a:latin typeface="Courier New" pitchFamily="49" charset="0"/>
              </a:rPr>
              <a:t>printf</a:t>
            </a:r>
            <a:r>
              <a:rPr lang="en-US" sz="2100" b="1" dirty="0" smtClean="0">
                <a:latin typeface="Courier New" pitchFamily="49" charset="0"/>
              </a:rPr>
              <a:t>(“%</a:t>
            </a:r>
            <a:r>
              <a:rPr lang="en-US" sz="2100" b="1" dirty="0" err="1" smtClean="0">
                <a:latin typeface="Courier New" pitchFamily="49" charset="0"/>
              </a:rPr>
              <a:t>c”,a</a:t>
            </a:r>
            <a:r>
              <a:rPr lang="en-US" sz="2100" b="1" dirty="0" smtClean="0">
                <a:latin typeface="Courier New" pitchFamily="49" charset="0"/>
              </a:rPr>
              <a:t>);</a:t>
            </a:r>
            <a:endParaRPr lang="en-US" sz="2100" b="1" dirty="0">
              <a:latin typeface="Courier New" pitchFamily="49" charset="0"/>
            </a:endParaRPr>
          </a:p>
          <a:p>
            <a:r>
              <a:rPr lang="en-US" sz="2100" b="1" dirty="0">
                <a:latin typeface="Courier New" pitchFamily="49" charset="0"/>
              </a:rPr>
              <a:t>}</a:t>
            </a:r>
          </a:p>
        </p:txBody>
      </p:sp>
      <p:pic>
        <p:nvPicPr>
          <p:cNvPr id="5" name="Picture 2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5002" y="0"/>
            <a:ext cx="634684" cy="1000108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0" y="0"/>
            <a:ext cx="30341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dirty="0" smtClean="0">
                <a:ln w="10541" cmpd="sng">
                  <a:noFill/>
                  <a:prstDash val="solid"/>
                </a:ln>
              </a:rPr>
              <a:t>Basic of C language</a:t>
            </a:r>
            <a:endParaRPr lang="en-US" b="1" cap="none" spc="0" dirty="0">
              <a:ln w="10541" cmpd="sng">
                <a:noFill/>
                <a:prstDash val="solid"/>
              </a:ln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7106A-A6E8-4F02-915D-1811BB60CAC9}" type="slidenum">
              <a:rPr lang="th-TH" smtClean="0"/>
              <a:pPr/>
              <a:t>9</a:t>
            </a:fld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409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2000"/>
                                        <p:tgtEl>
                                          <p:spTgt spid="409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2000"/>
                                        <p:tgtEl>
                                          <p:spTgt spid="409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20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</TotalTime>
  <Words>863</Words>
  <Application>Microsoft Office PowerPoint</Application>
  <PresentationFormat>On-screen Show (4:3)</PresentationFormat>
  <Paragraphs>191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กระบวนการแปลโปรแกรม</vt:lpstr>
      <vt:lpstr>โครงสร้างโปรแกรมภาษาซี</vt:lpstr>
      <vt:lpstr>ฟังก์ชันหลักของโปรแกรม (Main Function)</vt:lpstr>
      <vt:lpstr>คำสั่งแสดงผลออกทางหน้าจอ</vt:lpstr>
      <vt:lpstr>คำสั่งแสดงผลออกทางหน้าจอ</vt:lpstr>
      <vt:lpstr>คำสั่งแสดงผลออกทางหน้าจอ</vt:lpstr>
      <vt:lpstr>คำสั่งแสดงผลออกทางหน้าจอ</vt:lpstr>
      <vt:lpstr>คำสั่งแสดงผลออกทางหน้าจอ</vt:lpstr>
      <vt:lpstr>คำสั่งแสดงผลออกทางหน้าจอ</vt:lpstr>
      <vt:lpstr>คำสั่งแสดงผลออกทางหน้าจอ</vt:lpstr>
      <vt:lpstr>คำสั่งแสดงผลออกทางหน้าจอ</vt:lpstr>
      <vt:lpstr>คำสั่งแสดงผลออกทางหน้าจอ</vt:lpstr>
      <vt:lpstr>คำสั่งรับข้อมูลและนำไปแสดงผลทางหน้าจอ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Chan-ITDSG</dc:creator>
  <cp:lastModifiedBy>Chan-ITDSG</cp:lastModifiedBy>
  <cp:revision>73</cp:revision>
  <dcterms:created xsi:type="dcterms:W3CDTF">2013-04-04T04:07:17Z</dcterms:created>
  <dcterms:modified xsi:type="dcterms:W3CDTF">2013-04-20T07:57:20Z</dcterms:modified>
</cp:coreProperties>
</file>