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8" r:id="rId3"/>
    <p:sldId id="291" r:id="rId4"/>
    <p:sldId id="292" r:id="rId5"/>
    <p:sldId id="300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2" r:id="rId14"/>
    <p:sldId id="301" r:id="rId15"/>
    <p:sldId id="303" r:id="rId16"/>
    <p:sldId id="304" r:id="rId17"/>
    <p:sldId id="276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8ADB6-E8A9-4AB7-9516-09BFAAAB63E7}" type="datetimeFigureOut">
              <a:rPr lang="th-TH" smtClean="0"/>
              <a:pPr/>
              <a:t>20/04/56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3AC21-6D76-47FC-8D34-9BDFD020D13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F97D1-24F5-47A8-9788-97D0C51BD2CF}" type="slidenum">
              <a:rPr lang="en-US"/>
              <a:pPr/>
              <a:t>2</a:t>
            </a:fld>
            <a:endParaRPr lang="th-TH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BBBF-4B45-4EB8-A4D2-BA26F557B4E6}" type="datetime1">
              <a:rPr lang="th-TH" smtClean="0"/>
              <a:pPr/>
              <a:t>20/04/56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2EC5-0DD9-400D-8BFD-98AFC0D457EE}" type="datetime1">
              <a:rPr lang="th-TH" smtClean="0"/>
              <a:pPr/>
              <a:t>20/04/56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C07-9F02-4729-A3BB-B6A4D4DFEE72}" type="datetime1">
              <a:rPr lang="th-TH" smtClean="0"/>
              <a:pPr/>
              <a:t>20/04/56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DFCC-33E1-4747-81C2-2F82A0141A96}" type="datetime1">
              <a:rPr lang="th-TH" smtClean="0"/>
              <a:pPr/>
              <a:t>20/04/56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444C-6352-45E5-A779-F3F0D8540D71}" type="datetime1">
              <a:rPr lang="th-TH" smtClean="0"/>
              <a:pPr/>
              <a:t>20/04/56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A5F0-0A0C-46B3-8FBB-10B3DFAA5BAE}" type="datetime1">
              <a:rPr lang="th-TH" smtClean="0"/>
              <a:pPr/>
              <a:t>20/04/56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BDF9-9DA0-42A1-8531-D3092C8FC845}" type="datetime1">
              <a:rPr lang="th-TH" smtClean="0"/>
              <a:pPr/>
              <a:t>20/04/56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7BCD-DAA9-4329-9293-A29EA5EBBF15}" type="datetime1">
              <a:rPr lang="th-TH" smtClean="0"/>
              <a:pPr/>
              <a:t>20/04/56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CB5-E912-4BA1-90E0-ADAF13E14CA8}" type="datetime1">
              <a:rPr lang="th-TH" smtClean="0"/>
              <a:pPr/>
              <a:t>20/04/56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0B74-238D-4A73-A5F6-30DB8BFE3955}" type="datetime1">
              <a:rPr lang="th-TH" smtClean="0"/>
              <a:pPr/>
              <a:t>20/04/56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809-5256-4FFA-9252-4AFDEF586320}" type="datetime1">
              <a:rPr lang="th-TH" smtClean="0"/>
              <a:pPr/>
              <a:t>20/04/56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C224-8052-4CC3-AEAE-4336A41C54A9}" type="datetime1">
              <a:rPr lang="th-TH" smtClean="0"/>
              <a:pPr/>
              <a:t>20/04/56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28728" y="2428868"/>
            <a:ext cx="5931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</a:rPr>
              <a:t>Computer Language</a:t>
            </a:r>
            <a:endParaRPr lang="en-US" sz="5400" b="1" cap="none" spc="0" dirty="0">
              <a:ln w="10541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คำสั่งแสดงผลออกทางหน้าจอ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14348" y="1285860"/>
            <a:ext cx="76962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การแสดงผลข้อมูลจากตัวแปร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-</a:t>
            </a:r>
            <a:r>
              <a:rPr lang="th-TH" dirty="0" smtClean="0">
                <a:latin typeface="Angsana New" pitchFamily="18" charset="-34"/>
              </a:rPr>
              <a:t> ตัวแปรชนิดตัวอักษรหลายตัว</a:t>
            </a:r>
            <a:endParaRPr lang="en-US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        รูปแบบ   </a:t>
            </a:r>
            <a:r>
              <a:rPr lang="en-US" dirty="0" err="1" smtClean="0"/>
              <a:t>printf</a:t>
            </a:r>
            <a:r>
              <a:rPr lang="en-US" dirty="0" smtClean="0"/>
              <a:t>(“%s”,</a:t>
            </a:r>
            <a:r>
              <a:rPr lang="th-TH" dirty="0" smtClean="0"/>
              <a:t>ตัวแปร</a:t>
            </a:r>
            <a:r>
              <a:rPr lang="en-US" dirty="0" smtClean="0"/>
              <a:t>);</a:t>
            </a:r>
            <a:endParaRPr lang="th-TH" dirty="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428860" y="3000372"/>
            <a:ext cx="5072098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b="1" dirty="0">
                <a:latin typeface="Courier New" pitchFamily="49" charset="0"/>
              </a:rPr>
              <a:t>#include &lt;</a:t>
            </a:r>
            <a:r>
              <a:rPr lang="en-US" sz="2100" b="1" dirty="0" err="1">
                <a:latin typeface="Courier New" pitchFamily="49" charset="0"/>
              </a:rPr>
              <a:t>stdio.h</a:t>
            </a:r>
            <a:r>
              <a:rPr lang="en-US" sz="2100" b="1" dirty="0" smtClean="0">
                <a:latin typeface="Courier New" pitchFamily="49" charset="0"/>
              </a:rPr>
              <a:t>&gt;</a:t>
            </a:r>
          </a:p>
          <a:p>
            <a:r>
              <a:rPr lang="en-US" sz="2100" b="1" dirty="0" smtClean="0">
                <a:latin typeface="Courier New" pitchFamily="49" charset="0"/>
              </a:rPr>
              <a:t>char a[]=“Thailand”;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void main(void)</a:t>
            </a:r>
          </a:p>
          <a:p>
            <a:r>
              <a:rPr lang="en-US" sz="2100" b="1" dirty="0" smtClean="0">
                <a:latin typeface="Courier New" pitchFamily="49" charset="0"/>
              </a:rPr>
              <a:t>{</a:t>
            </a:r>
          </a:p>
          <a:p>
            <a:r>
              <a:rPr lang="en-US" sz="2100" b="1" dirty="0">
                <a:latin typeface="Courier New" pitchFamily="49" charset="0"/>
              </a:rPr>
              <a:t>	</a:t>
            </a:r>
            <a:r>
              <a:rPr lang="en-US" sz="2100" b="1" dirty="0" err="1" smtClean="0">
                <a:latin typeface="Courier New" pitchFamily="49" charset="0"/>
              </a:rPr>
              <a:t>printf</a:t>
            </a:r>
            <a:r>
              <a:rPr lang="en-US" sz="2100" b="1" dirty="0" smtClean="0">
                <a:latin typeface="Courier New" pitchFamily="49" charset="0"/>
              </a:rPr>
              <a:t>(“%</a:t>
            </a:r>
            <a:r>
              <a:rPr lang="en-US" sz="2100" b="1" dirty="0" err="1" smtClean="0">
                <a:latin typeface="Courier New" pitchFamily="49" charset="0"/>
              </a:rPr>
              <a:t>s”,a</a:t>
            </a:r>
            <a:r>
              <a:rPr lang="en-US" sz="2100" b="1" dirty="0" smtClean="0">
                <a:latin typeface="Courier New" pitchFamily="49" charset="0"/>
              </a:rPr>
              <a:t>);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}</a:t>
            </a: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คำสั่งแสดงผลออกทางหน้าจอ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14348" y="1285860"/>
            <a:ext cx="76962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การแสดงผลข้อมูลตัวอักษรและจากตัวแปรพร้อมกัน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-</a:t>
            </a:r>
            <a:r>
              <a:rPr lang="th-TH" dirty="0" smtClean="0">
                <a:latin typeface="Angsana New" pitchFamily="18" charset="-34"/>
              </a:rPr>
              <a:t> ตัวแปรชนิดตัวอักษรหลายตัว</a:t>
            </a:r>
            <a:endParaRPr lang="en-US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        รูปแบบ   </a:t>
            </a:r>
            <a:r>
              <a:rPr lang="en-US" dirty="0" err="1" smtClean="0"/>
              <a:t>printf</a:t>
            </a:r>
            <a:r>
              <a:rPr lang="en-US" dirty="0" smtClean="0"/>
              <a:t>(“%s”,</a:t>
            </a:r>
            <a:r>
              <a:rPr lang="th-TH" dirty="0" smtClean="0"/>
              <a:t>ตัวแปร</a:t>
            </a:r>
            <a:r>
              <a:rPr lang="en-US" dirty="0" smtClean="0"/>
              <a:t>);</a:t>
            </a:r>
            <a:endParaRPr lang="th-TH" dirty="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85720" y="3143248"/>
            <a:ext cx="8715436" cy="32470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b="1" dirty="0">
                <a:latin typeface="Courier New" pitchFamily="49" charset="0"/>
              </a:rPr>
              <a:t>#include &lt;</a:t>
            </a:r>
            <a:r>
              <a:rPr lang="en-US" sz="2100" b="1" dirty="0" err="1">
                <a:latin typeface="Courier New" pitchFamily="49" charset="0"/>
              </a:rPr>
              <a:t>stdio.h</a:t>
            </a:r>
            <a:r>
              <a:rPr lang="en-US" sz="2100" b="1" dirty="0" smtClean="0">
                <a:latin typeface="Courier New" pitchFamily="49" charset="0"/>
              </a:rPr>
              <a:t>&gt;</a:t>
            </a:r>
          </a:p>
          <a:p>
            <a:r>
              <a:rPr lang="en-US" sz="2100" b="1" dirty="0" smtClean="0">
                <a:latin typeface="Courier New" pitchFamily="49" charset="0"/>
              </a:rPr>
              <a:t>char name[]=“Chan”;</a:t>
            </a:r>
          </a:p>
          <a:p>
            <a:r>
              <a:rPr lang="en-US" sz="2100" b="1" dirty="0" smtClean="0">
                <a:latin typeface="Courier New" pitchFamily="49" charset="0"/>
              </a:rPr>
              <a:t>float </a:t>
            </a:r>
            <a:r>
              <a:rPr lang="en-US" sz="2100" b="1" dirty="0" err="1" smtClean="0">
                <a:latin typeface="Courier New" pitchFamily="49" charset="0"/>
              </a:rPr>
              <a:t>test,mid,final</a:t>
            </a:r>
            <a:r>
              <a:rPr lang="en-US" sz="2100" b="1" dirty="0" smtClean="0">
                <a:latin typeface="Courier New" pitchFamily="49" charset="0"/>
              </a:rPr>
              <a:t>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void main(void)</a:t>
            </a:r>
          </a:p>
          <a:p>
            <a:r>
              <a:rPr lang="en-US" sz="2100" b="1" dirty="0" smtClean="0">
                <a:latin typeface="Courier New" pitchFamily="49" charset="0"/>
              </a:rPr>
              <a:t>{</a:t>
            </a:r>
          </a:p>
          <a:p>
            <a:r>
              <a:rPr lang="en-US" sz="2100" b="1" dirty="0" smtClean="0">
                <a:latin typeface="Courier New" pitchFamily="49" charset="0"/>
              </a:rPr>
              <a:t>	test=12.12;</a:t>
            </a:r>
          </a:p>
          <a:p>
            <a:r>
              <a:rPr lang="en-US" sz="2100" b="1" dirty="0" smtClean="0">
                <a:latin typeface="Courier New" pitchFamily="49" charset="0"/>
              </a:rPr>
              <a:t>	mid=25.23;</a:t>
            </a:r>
          </a:p>
          <a:p>
            <a:r>
              <a:rPr lang="en-US" sz="2100" b="1" dirty="0" smtClean="0">
                <a:latin typeface="Courier New" pitchFamily="49" charset="0"/>
              </a:rPr>
              <a:t>	final=40.33;</a:t>
            </a:r>
          </a:p>
          <a:p>
            <a:r>
              <a:rPr lang="en-US" sz="1600" b="1" dirty="0" smtClean="0">
                <a:latin typeface="Courier New" pitchFamily="49" charset="0"/>
              </a:rPr>
              <a:t>     </a:t>
            </a:r>
            <a:r>
              <a:rPr lang="en-US" sz="1600" b="1" dirty="0" err="1" smtClean="0">
                <a:latin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</a:rPr>
              <a:t>(“%s has score test=%</a:t>
            </a:r>
            <a:r>
              <a:rPr lang="en-US" sz="1600" b="1" dirty="0" err="1" smtClean="0">
                <a:latin typeface="Courier New" pitchFamily="49" charset="0"/>
              </a:rPr>
              <a:t>f,mid</a:t>
            </a:r>
            <a:r>
              <a:rPr lang="en-US" sz="1600" b="1" dirty="0" smtClean="0">
                <a:latin typeface="Courier New" pitchFamily="49" charset="0"/>
              </a:rPr>
              <a:t>=%</a:t>
            </a:r>
            <a:r>
              <a:rPr lang="en-US" sz="1600" b="1" dirty="0" err="1" smtClean="0">
                <a:latin typeface="Courier New" pitchFamily="49" charset="0"/>
              </a:rPr>
              <a:t>f,final</a:t>
            </a:r>
            <a:r>
              <a:rPr lang="en-US" sz="1600" b="1" dirty="0" smtClean="0">
                <a:latin typeface="Courier New" pitchFamily="49" charset="0"/>
              </a:rPr>
              <a:t>=%</a:t>
            </a:r>
            <a:r>
              <a:rPr lang="en-US" sz="1600" b="1" dirty="0" err="1" smtClean="0">
                <a:latin typeface="Courier New" pitchFamily="49" charset="0"/>
              </a:rPr>
              <a:t>f”,a,test,mid,final</a:t>
            </a:r>
            <a:r>
              <a:rPr lang="en-US" sz="1600" b="1" dirty="0" smtClean="0">
                <a:latin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}</a:t>
            </a: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คำสั่งแสดงผลออกทางหน้าจอ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14348" y="1285860"/>
            <a:ext cx="76962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การแสดงผลข้อมูลตัวอักษรและจากตัวแปรพร้อมกัน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-</a:t>
            </a:r>
            <a:r>
              <a:rPr lang="th-TH" dirty="0" smtClean="0">
                <a:latin typeface="Angsana New" pitchFamily="18" charset="-34"/>
              </a:rPr>
              <a:t> ตัวแปรชนิดตัวอักษรหลายตัว</a:t>
            </a:r>
            <a:endParaRPr lang="en-US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        รูปแบบ   </a:t>
            </a:r>
            <a:r>
              <a:rPr lang="en-US" dirty="0" err="1" smtClean="0"/>
              <a:t>printf</a:t>
            </a:r>
            <a:r>
              <a:rPr lang="en-US" dirty="0" smtClean="0"/>
              <a:t>(“%s”,</a:t>
            </a:r>
            <a:r>
              <a:rPr lang="th-TH" dirty="0" smtClean="0"/>
              <a:t>ตัวแปร</a:t>
            </a:r>
            <a:r>
              <a:rPr lang="en-US" dirty="0" smtClean="0"/>
              <a:t>);</a:t>
            </a:r>
            <a:endParaRPr lang="th-TH" dirty="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85720" y="3143248"/>
            <a:ext cx="8715436" cy="32470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b="1" dirty="0">
                <a:latin typeface="Courier New" pitchFamily="49" charset="0"/>
              </a:rPr>
              <a:t>#include &lt;</a:t>
            </a:r>
            <a:r>
              <a:rPr lang="en-US" sz="2100" b="1" dirty="0" err="1">
                <a:latin typeface="Courier New" pitchFamily="49" charset="0"/>
              </a:rPr>
              <a:t>stdio.h</a:t>
            </a:r>
            <a:r>
              <a:rPr lang="en-US" sz="2100" b="1" dirty="0" smtClean="0">
                <a:latin typeface="Courier New" pitchFamily="49" charset="0"/>
              </a:rPr>
              <a:t>&gt;</a:t>
            </a:r>
          </a:p>
          <a:p>
            <a:r>
              <a:rPr lang="en-US" sz="2100" b="1" dirty="0" smtClean="0">
                <a:latin typeface="Courier New" pitchFamily="49" charset="0"/>
              </a:rPr>
              <a:t>char name[]=“Chan”;</a:t>
            </a:r>
          </a:p>
          <a:p>
            <a:r>
              <a:rPr lang="en-US" sz="2100" b="1" dirty="0" smtClean="0">
                <a:latin typeface="Courier New" pitchFamily="49" charset="0"/>
              </a:rPr>
              <a:t>float </a:t>
            </a:r>
            <a:r>
              <a:rPr lang="en-US" sz="2100" b="1" dirty="0" err="1" smtClean="0">
                <a:latin typeface="Courier New" pitchFamily="49" charset="0"/>
              </a:rPr>
              <a:t>test,mid,final</a:t>
            </a:r>
            <a:r>
              <a:rPr lang="en-US" sz="2100" b="1" dirty="0" smtClean="0">
                <a:latin typeface="Courier New" pitchFamily="49" charset="0"/>
              </a:rPr>
              <a:t>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void main(void)</a:t>
            </a:r>
          </a:p>
          <a:p>
            <a:r>
              <a:rPr lang="en-US" sz="2100" b="1" dirty="0" smtClean="0">
                <a:latin typeface="Courier New" pitchFamily="49" charset="0"/>
              </a:rPr>
              <a:t>{</a:t>
            </a:r>
          </a:p>
          <a:p>
            <a:r>
              <a:rPr lang="en-US" sz="2100" b="1" dirty="0" smtClean="0">
                <a:latin typeface="Courier New" pitchFamily="49" charset="0"/>
              </a:rPr>
              <a:t>	test=12.12;</a:t>
            </a:r>
          </a:p>
          <a:p>
            <a:r>
              <a:rPr lang="en-US" sz="2100" b="1" dirty="0" smtClean="0">
                <a:latin typeface="Courier New" pitchFamily="49" charset="0"/>
              </a:rPr>
              <a:t>	mid=25.23;</a:t>
            </a:r>
          </a:p>
          <a:p>
            <a:r>
              <a:rPr lang="en-US" sz="2100" b="1" dirty="0" smtClean="0">
                <a:latin typeface="Courier New" pitchFamily="49" charset="0"/>
              </a:rPr>
              <a:t>	final=40.33;</a:t>
            </a:r>
          </a:p>
          <a:p>
            <a:r>
              <a:rPr lang="en-US" sz="1600" b="1" dirty="0" smtClean="0">
                <a:latin typeface="Courier New" pitchFamily="49" charset="0"/>
              </a:rPr>
              <a:t>     </a:t>
            </a:r>
            <a:r>
              <a:rPr lang="en-US" sz="1600" b="1" dirty="0" err="1" smtClean="0">
                <a:latin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</a:rPr>
              <a:t>(“%s has score test=%</a:t>
            </a:r>
            <a:r>
              <a:rPr lang="en-US" sz="1600" b="1" dirty="0" err="1" smtClean="0">
                <a:latin typeface="Courier New" pitchFamily="49" charset="0"/>
              </a:rPr>
              <a:t>f,mid</a:t>
            </a:r>
            <a:r>
              <a:rPr lang="en-US" sz="1600" b="1" dirty="0" smtClean="0">
                <a:latin typeface="Courier New" pitchFamily="49" charset="0"/>
              </a:rPr>
              <a:t>=%</a:t>
            </a:r>
            <a:r>
              <a:rPr lang="en-US" sz="1600" b="1" dirty="0" err="1" smtClean="0">
                <a:latin typeface="Courier New" pitchFamily="49" charset="0"/>
              </a:rPr>
              <a:t>f,final</a:t>
            </a:r>
            <a:r>
              <a:rPr lang="en-US" sz="1600" b="1" dirty="0" smtClean="0">
                <a:latin typeface="Courier New" pitchFamily="49" charset="0"/>
              </a:rPr>
              <a:t>=%</a:t>
            </a:r>
            <a:r>
              <a:rPr lang="en-US" sz="1600" b="1" dirty="0" err="1" smtClean="0">
                <a:latin typeface="Courier New" pitchFamily="49" charset="0"/>
              </a:rPr>
              <a:t>f”,a,test,mid,final</a:t>
            </a:r>
            <a:r>
              <a:rPr lang="en-US" sz="1600" b="1" dirty="0" smtClean="0">
                <a:latin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}</a:t>
            </a: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0"/>
            <a:ext cx="6115064" cy="654032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 New" pitchFamily="18" charset="-34"/>
                <a:cs typeface="IrisUPC" pitchFamily="34" charset="-34"/>
              </a:rPr>
              <a:t>คำสั่งแสดงผลออกทางหน้าจอ</a:t>
            </a:r>
            <a:endParaRPr lang="th-TH" sz="3200" b="1" dirty="0"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357422" y="610160"/>
            <a:ext cx="5085751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#include  &lt;</a:t>
            </a:r>
            <a:r>
              <a:rPr lang="en-US" sz="1600" dirty="0" err="1" smtClean="0"/>
              <a:t>conio.h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void  main( )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clrscr</a:t>
            </a:r>
            <a:r>
              <a:rPr lang="en-US" sz="1600" dirty="0" smtClean="0"/>
              <a:t>( );</a:t>
            </a:r>
          </a:p>
          <a:p>
            <a:r>
              <a:rPr lang="pt-BR" sz="1600" dirty="0" smtClean="0"/>
              <a:t>      printf("\n[%s]", "Computer"); /*   [Computer]   */</a:t>
            </a:r>
          </a:p>
          <a:p>
            <a:r>
              <a:rPr lang="pt-BR" sz="1600" dirty="0" smtClean="0"/>
              <a:t>      printf("\n[%2s]", "Computer"); /*   [Computer]   */</a:t>
            </a:r>
          </a:p>
          <a:p>
            <a:r>
              <a:rPr lang="pt-BR" sz="1600" dirty="0" smtClean="0"/>
              <a:t>      printf("\n[%.3s]", "Computer"); /*   [Com]   */</a:t>
            </a:r>
          </a:p>
          <a:p>
            <a:r>
              <a:rPr lang="pt-BR" sz="1600" dirty="0" smtClean="0"/>
              <a:t>      printf("\n[%10s]", "Computer"); /*   [  Computer]   */</a:t>
            </a:r>
          </a:p>
          <a:p>
            <a:r>
              <a:rPr lang="pt-BR" sz="1600" dirty="0" smtClean="0"/>
              <a:t>      printf("\n[%-10s]", "Computer"); /*   [Computer   ]   */</a:t>
            </a:r>
          </a:p>
          <a:p>
            <a:r>
              <a:rPr lang="pt-BR" sz="1600" dirty="0" smtClean="0"/>
              <a:t>      printf("\n[%-10.3s]", "Computer"); /*   [Com            ]   */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("\n");</a:t>
            </a:r>
          </a:p>
          <a:p>
            <a:r>
              <a:rPr lang="pt-BR" sz="1600" dirty="0" smtClean="0"/>
              <a:t>      printf("\n[%x]", 15);     /* Hexa     [f]    */</a:t>
            </a:r>
          </a:p>
          <a:p>
            <a:r>
              <a:rPr lang="pt-BR" sz="1600" dirty="0" smtClean="0"/>
              <a:t>      printf("\n[%o]", 15);     /* Octal     [17] */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("\n");</a:t>
            </a:r>
          </a:p>
          <a:p>
            <a:r>
              <a:rPr lang="pt-BR" sz="1600" dirty="0" smtClean="0"/>
              <a:t>      printf("\n[%d]", 100);               /*   [100]   */</a:t>
            </a:r>
          </a:p>
          <a:p>
            <a:r>
              <a:rPr lang="pt-BR" sz="1600" dirty="0" smtClean="0"/>
              <a:t>      printf("\n[%.2d]", 100); /*   [100]   */</a:t>
            </a:r>
          </a:p>
          <a:p>
            <a:r>
              <a:rPr lang="pt-BR" sz="1600" dirty="0" smtClean="0"/>
              <a:t>      printf("\n[%10d]", 100); /*   [       100]   */</a:t>
            </a:r>
          </a:p>
          <a:p>
            <a:r>
              <a:rPr lang="pt-BR" sz="1600" dirty="0" smtClean="0"/>
              <a:t>      printf("\n[%-10d]", 100); /*   [100       ]   */</a:t>
            </a:r>
          </a:p>
          <a:p>
            <a:r>
              <a:rPr lang="pt-BR" sz="1600" dirty="0" smtClean="0"/>
              <a:t>      printf("\n[%-10.2d]", 100); /*   [100       ]   */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("\n");</a:t>
            </a:r>
          </a:p>
          <a:p>
            <a:r>
              <a:rPr lang="pt-BR" sz="1600" dirty="0" smtClean="0"/>
              <a:t>      printf("\n[%f]", 32.5762);    /*   [32.576200]   */</a:t>
            </a:r>
          </a:p>
          <a:p>
            <a:r>
              <a:rPr lang="pt-BR" sz="1600" dirty="0" smtClean="0"/>
              <a:t>      printf("\n[%.2f]", 32.5762); /*   [32.58]      */</a:t>
            </a:r>
          </a:p>
          <a:p>
            <a:r>
              <a:rPr lang="pt-BR" sz="1600" dirty="0" smtClean="0"/>
              <a:t>      printf("\n[%10.2f]", 32.5762); /*   [        32.58]  */</a:t>
            </a:r>
          </a:p>
          <a:p>
            <a:r>
              <a:rPr lang="pt-BR" sz="1600" dirty="0" smtClean="0"/>
              <a:t>      printf("\n[%-10.2f]", 32.5762); /*   [32.58        ]   */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getch</a:t>
            </a:r>
            <a:r>
              <a:rPr lang="en-US" sz="1600" dirty="0" smtClean="0"/>
              <a:t>( );</a:t>
            </a:r>
          </a:p>
          <a:p>
            <a:r>
              <a:rPr lang="th-TH" sz="1600" dirty="0" smtClean="0"/>
              <a:t>}</a:t>
            </a:r>
            <a:endParaRPr lang="th-TH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928934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คำสั่งรับข้อมูลและนำไปแสดงผลทางหน้าจอ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14546" y="0"/>
            <a:ext cx="464347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 smtClean="0">
                <a:solidFill>
                  <a:schemeClr val="tx1"/>
                </a:solidFill>
                <a:uLnTx/>
                <a:uFillTx/>
                <a:latin typeface="Angsana New" pitchFamily="18" charset="-34"/>
                <a:ea typeface="+mj-ea"/>
                <a:cs typeface="IrisUPC" pitchFamily="34" charset="-34"/>
              </a:rPr>
              <a:t>คำสั่งรับข้อมูลและนำไปแสดงผลทางหน้าจอ</a:t>
            </a:r>
            <a:endParaRPr kumimoji="0" lang="th-TH" b="1" i="0" u="none" strike="noStrike" kern="1200" cap="none" spc="0" normalizeH="0" baseline="0" noProof="0" dirty="0">
              <a:solidFill>
                <a:schemeClr val="tx1"/>
              </a:solidFill>
              <a:uLnTx/>
              <a:uFillTx/>
              <a:latin typeface="Angsana New" pitchFamily="18" charset="-34"/>
              <a:ea typeface="+mj-ea"/>
              <a:cs typeface="IrisUPC" pitchFamily="34" charset="-34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28662" y="1142984"/>
            <a:ext cx="76962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รูปแบบ   </a:t>
            </a:r>
            <a:r>
              <a:rPr lang="en-US" dirty="0" err="1" smtClean="0"/>
              <a:t>scanf</a:t>
            </a:r>
            <a:r>
              <a:rPr lang="en-US" dirty="0" smtClean="0"/>
              <a:t>(</a:t>
            </a:r>
            <a:r>
              <a:rPr lang="th-TH" dirty="0" smtClean="0"/>
              <a:t>ตัวแปร</a:t>
            </a:r>
            <a:r>
              <a:rPr lang="en-US" dirty="0" smtClean="0"/>
              <a:t>);</a:t>
            </a:r>
            <a:endParaRPr lang="th-TH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8564" y="1857364"/>
            <a:ext cx="8286840" cy="30008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b="1" dirty="0">
                <a:latin typeface="Courier New" pitchFamily="49" charset="0"/>
              </a:rPr>
              <a:t>#include &lt;</a:t>
            </a:r>
            <a:r>
              <a:rPr lang="en-US" sz="2100" b="1" dirty="0" err="1">
                <a:latin typeface="Courier New" pitchFamily="49" charset="0"/>
              </a:rPr>
              <a:t>stdio.h</a:t>
            </a:r>
            <a:r>
              <a:rPr lang="en-US" sz="2100" b="1" dirty="0" smtClean="0">
                <a:latin typeface="Courier New" pitchFamily="49" charset="0"/>
              </a:rPr>
              <a:t>&gt;;</a:t>
            </a:r>
          </a:p>
          <a:p>
            <a:r>
              <a:rPr lang="en-US" sz="2100" b="1" dirty="0" smtClean="0">
                <a:latin typeface="Courier New" pitchFamily="49" charset="0"/>
              </a:rPr>
              <a:t>#include &lt;</a:t>
            </a:r>
            <a:r>
              <a:rPr lang="en-US" sz="2100" b="1" dirty="0" err="1" smtClean="0">
                <a:latin typeface="Courier New" pitchFamily="49" charset="0"/>
              </a:rPr>
              <a:t>conio.h</a:t>
            </a:r>
            <a:r>
              <a:rPr lang="en-US" sz="2100" b="1" dirty="0" smtClean="0">
                <a:latin typeface="Courier New" pitchFamily="49" charset="0"/>
              </a:rPr>
              <a:t>&gt;;</a:t>
            </a:r>
          </a:p>
          <a:p>
            <a:r>
              <a:rPr lang="en-US" sz="2100" b="1" dirty="0" smtClean="0">
                <a:latin typeface="Courier New" pitchFamily="49" charset="0"/>
              </a:rPr>
              <a:t>char name[20];</a:t>
            </a:r>
          </a:p>
          <a:p>
            <a:r>
              <a:rPr lang="en-US" sz="2100" b="1" dirty="0" smtClean="0">
                <a:latin typeface="Courier New" pitchFamily="49" charset="0"/>
              </a:rPr>
              <a:t>void </a:t>
            </a:r>
            <a:r>
              <a:rPr lang="en-US" sz="2100" b="1" dirty="0">
                <a:latin typeface="Courier New" pitchFamily="49" charset="0"/>
              </a:rPr>
              <a:t>main(void)</a:t>
            </a:r>
          </a:p>
          <a:p>
            <a:r>
              <a:rPr lang="en-US" sz="2100" b="1" dirty="0" smtClean="0">
                <a:latin typeface="Courier New" pitchFamily="49" charset="0"/>
              </a:rPr>
              <a:t>{</a:t>
            </a:r>
          </a:p>
          <a:p>
            <a:r>
              <a:rPr lang="en-US" sz="2100" b="1" dirty="0" smtClean="0">
                <a:latin typeface="Courier New" pitchFamily="49" charset="0"/>
              </a:rPr>
              <a:t>	</a:t>
            </a:r>
            <a:r>
              <a:rPr lang="en-US" sz="2100" b="1" dirty="0" err="1" smtClean="0">
                <a:latin typeface="Courier New" pitchFamily="49" charset="0"/>
              </a:rPr>
              <a:t>printf</a:t>
            </a:r>
            <a:r>
              <a:rPr lang="en-US" sz="2100" b="1" dirty="0" smtClean="0">
                <a:latin typeface="Courier New" pitchFamily="49" charset="0"/>
              </a:rPr>
              <a:t>(“What is your name ? “);</a:t>
            </a:r>
          </a:p>
          <a:p>
            <a:r>
              <a:rPr lang="en-US" sz="2100" b="1" dirty="0" smtClean="0">
                <a:latin typeface="Courier New" pitchFamily="49" charset="0"/>
              </a:rPr>
              <a:t>	</a:t>
            </a:r>
            <a:r>
              <a:rPr lang="en-US" sz="2100" b="1" dirty="0" err="1" smtClean="0">
                <a:latin typeface="Courier New" pitchFamily="49" charset="0"/>
              </a:rPr>
              <a:t>scanf</a:t>
            </a:r>
            <a:r>
              <a:rPr lang="en-US" sz="2100" b="1" dirty="0" smtClean="0">
                <a:latin typeface="Courier New" pitchFamily="49" charset="0"/>
              </a:rPr>
              <a:t>(“%</a:t>
            </a:r>
            <a:r>
              <a:rPr lang="en-US" sz="2100" b="1" dirty="0" err="1" smtClean="0">
                <a:latin typeface="Courier New" pitchFamily="49" charset="0"/>
              </a:rPr>
              <a:t>s”,name</a:t>
            </a:r>
            <a:r>
              <a:rPr lang="en-US" sz="2100" b="1" dirty="0" smtClean="0">
                <a:latin typeface="Courier New" pitchFamily="49" charset="0"/>
              </a:rPr>
              <a:t>);</a:t>
            </a:r>
          </a:p>
          <a:p>
            <a:r>
              <a:rPr lang="en-US" sz="2100" b="1" dirty="0" smtClean="0">
                <a:latin typeface="Courier New" pitchFamily="49" charset="0"/>
              </a:rPr>
              <a:t>	</a:t>
            </a:r>
            <a:r>
              <a:rPr lang="en-US" sz="2100" b="1" dirty="0" err="1" smtClean="0">
                <a:latin typeface="Courier New" pitchFamily="49" charset="0"/>
              </a:rPr>
              <a:t>printf</a:t>
            </a:r>
            <a:r>
              <a:rPr lang="en-US" sz="2100" b="1" dirty="0" smtClean="0">
                <a:latin typeface="Courier New" pitchFamily="49" charset="0"/>
              </a:rPr>
              <a:t>(“Your name is $</a:t>
            </a:r>
            <a:r>
              <a:rPr lang="en-US" sz="2100" b="1" dirty="0" err="1" smtClean="0">
                <a:latin typeface="Courier New" pitchFamily="49" charset="0"/>
              </a:rPr>
              <a:t>s”,name</a:t>
            </a:r>
            <a:r>
              <a:rPr lang="en-US" sz="2100" b="1" dirty="0" smtClean="0">
                <a:latin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14546" y="0"/>
            <a:ext cx="464347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 smtClean="0">
                <a:solidFill>
                  <a:schemeClr val="tx1"/>
                </a:solidFill>
                <a:uLnTx/>
                <a:uFillTx/>
                <a:latin typeface="Angsana New" pitchFamily="18" charset="-34"/>
                <a:ea typeface="+mj-ea"/>
                <a:cs typeface="IrisUPC" pitchFamily="34" charset="-34"/>
              </a:rPr>
              <a:t>คำสั่งรับข้อมูลและนำไปแสดงผลทางหน้าจอ</a:t>
            </a:r>
            <a:endParaRPr kumimoji="0" lang="th-TH" b="1" i="0" u="none" strike="noStrike" kern="1200" cap="none" spc="0" normalizeH="0" baseline="0" noProof="0" dirty="0">
              <a:solidFill>
                <a:schemeClr val="tx1"/>
              </a:solidFill>
              <a:uLnTx/>
              <a:uFillTx/>
              <a:latin typeface="Angsana New" pitchFamily="18" charset="-34"/>
              <a:ea typeface="+mj-ea"/>
              <a:cs typeface="IrisUPC" pitchFamily="34" charset="-34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28662" y="1142984"/>
            <a:ext cx="76962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โจทย์ในชั้นเรียน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ให้เขียนโปรแกรม เพื่อรับชื่อ  คะแนนเก็บ คะแนนสอบกลางภาค และคะแนนสอบปลายภาค ผ่านทางคีย์บอร์ด และให้นำคะแนนมารวมกัน พร้อมกับแสดงผลทางหน้าจอ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17</a:t>
            </a:fld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กระบวนการแปลโปรแกรม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48000" y="2133600"/>
            <a:ext cx="1447800" cy="1447800"/>
            <a:chOff x="1632" y="1248"/>
            <a:chExt cx="2682" cy="2286"/>
          </a:xfrm>
        </p:grpSpPr>
        <p:sp>
          <p:nvSpPr>
            <p:cNvPr id="25609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th-TH"/>
            </a:p>
          </p:txBody>
        </p:sp>
        <p:sp>
          <p:nvSpPr>
            <p:cNvPr id="25610" name="AutoShape 10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th-TH"/>
            </a:p>
          </p:txBody>
        </p:sp>
        <p:sp>
          <p:nvSpPr>
            <p:cNvPr id="25611" name="AutoShape 11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25612" name="Documents"/>
          <p:cNvSpPr>
            <a:spLocks noEditPoints="1" noChangeArrowheads="1"/>
          </p:cNvSpPr>
          <p:nvPr/>
        </p:nvSpPr>
        <p:spPr bwMode="auto">
          <a:xfrm>
            <a:off x="762000" y="2286000"/>
            <a:ext cx="879475" cy="11588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th-TH"/>
              <a:t>----</a:t>
            </a:r>
          </a:p>
          <a:p>
            <a:pPr algn="l"/>
            <a:r>
              <a:rPr lang="th-TH"/>
              <a:t>----</a:t>
            </a:r>
          </a:p>
          <a:p>
            <a:pPr algn="l"/>
            <a:r>
              <a:rPr lang="th-TH"/>
              <a:t>----</a:t>
            </a: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2057400" y="26670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th-TH">
              <a:solidFill>
                <a:schemeClr val="accent2"/>
              </a:solidFill>
            </a:endParaRPr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4876800" y="26670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th-TH">
              <a:solidFill>
                <a:schemeClr val="accent2"/>
              </a:solidFill>
            </a:endParaRP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685800" y="3962400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400" b="1"/>
              <a:t>ซอร์สโค้ด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2743200" y="3962400"/>
            <a:ext cx="235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400" b="1"/>
              <a:t>กระบวนการแปลโปรแกรม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791200" y="3962400"/>
            <a:ext cx="2627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400" b="1"/>
              <a:t>โปรแกรมที่สามารพทำงานได้</a:t>
            </a:r>
          </a:p>
          <a:p>
            <a:pPr algn="l"/>
            <a:r>
              <a:rPr lang="th-TH" sz="2400" b="1"/>
              <a:t>โดยไม่ต้องมี </a:t>
            </a:r>
            <a:r>
              <a:rPr lang="en-US" b="1"/>
              <a:t>source code</a:t>
            </a:r>
            <a:endParaRPr lang="th-TH" b="1"/>
          </a:p>
        </p:txBody>
      </p:sp>
      <p:pic>
        <p:nvPicPr>
          <p:cNvPr id="20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3" name="Picture 4" descr="http://upload.wikimedia.org/wikipedia/commons/thumb/e/e1/Operating_system_placement.svg/250px-Operating_system_placement.svg.png"/>
          <p:cNvPicPr>
            <a:picLocks noChangeAspect="1" noChangeArrowheads="1"/>
          </p:cNvPicPr>
          <p:nvPr/>
        </p:nvPicPr>
        <p:blipFill>
          <a:blip r:embed="rId4"/>
          <a:srcRect t="28378" b="54054"/>
          <a:stretch>
            <a:fillRect/>
          </a:stretch>
        </p:blipFill>
        <p:spPr bwMode="auto">
          <a:xfrm>
            <a:off x="5500694" y="2357430"/>
            <a:ext cx="3297138" cy="857256"/>
          </a:xfrm>
          <a:prstGeom prst="rect">
            <a:avLst/>
          </a:prstGeom>
          <a:noFill/>
        </p:spPr>
      </p:pic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IrisUPC" pitchFamily="34" charset="-34"/>
              </a:rPr>
              <a:t>โครงสร้างโปรแกรมภาษาซี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914400" y="1600200"/>
            <a:ext cx="7696200" cy="5030788"/>
            <a:chOff x="624" y="1008"/>
            <a:chExt cx="4848" cy="316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408" y="1056"/>
              <a:ext cx="2064" cy="1537"/>
              <a:chOff x="1920" y="2208"/>
              <a:chExt cx="2064" cy="1537"/>
            </a:xfrm>
          </p:grpSpPr>
          <p:sp>
            <p:nvSpPr>
              <p:cNvPr id="31752" name="Text Box 8"/>
              <p:cNvSpPr txBox="1">
                <a:spLocks noChangeArrowheads="1"/>
              </p:cNvSpPr>
              <p:nvPr/>
            </p:nvSpPr>
            <p:spPr bwMode="auto">
              <a:xfrm>
                <a:off x="1920" y="2208"/>
                <a:ext cx="2064" cy="15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void main(void)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1800"/>
                  <a:t>{</a:t>
                </a:r>
              </a:p>
              <a:p>
                <a:pPr>
                  <a:spcBef>
                    <a:spcPct val="50000"/>
                  </a:spcBef>
                </a:pPr>
                <a:endParaRPr lang="en-US" sz="1800"/>
              </a:p>
              <a:p>
                <a:pPr>
                  <a:spcBef>
                    <a:spcPct val="50000"/>
                  </a:spcBef>
                </a:pPr>
                <a:endParaRPr lang="en-US" sz="1800"/>
              </a:p>
              <a:p>
                <a:pPr>
                  <a:spcBef>
                    <a:spcPct val="50000"/>
                  </a:spcBef>
                </a:pPr>
                <a:endParaRPr lang="en-US" sz="1800"/>
              </a:p>
              <a:p>
                <a:pPr>
                  <a:spcBef>
                    <a:spcPct val="50000"/>
                  </a:spcBef>
                </a:pPr>
                <a:r>
                  <a:rPr lang="en-US" sz="1800"/>
                  <a:t>}</a:t>
                </a:r>
                <a:endParaRPr lang="th-TH" sz="1800"/>
              </a:p>
            </p:txBody>
          </p:sp>
          <p:sp>
            <p:nvSpPr>
              <p:cNvPr id="31753" name="Text Box 9"/>
              <p:cNvSpPr txBox="1">
                <a:spLocks noChangeArrowheads="1"/>
              </p:cNvSpPr>
              <p:nvPr/>
            </p:nvSpPr>
            <p:spPr bwMode="auto">
              <a:xfrm>
                <a:off x="2112" y="3168"/>
                <a:ext cx="1680" cy="237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/>
                  <a:t>Statements ;</a:t>
                </a:r>
                <a:endParaRPr lang="th-TH" sz="1800"/>
              </a:p>
            </p:txBody>
          </p:sp>
          <p:sp>
            <p:nvSpPr>
              <p:cNvPr id="31754" name="AutoShape 10"/>
              <p:cNvSpPr>
                <a:spLocks noChangeArrowheads="1"/>
              </p:cNvSpPr>
              <p:nvPr/>
            </p:nvSpPr>
            <p:spPr bwMode="auto">
              <a:xfrm>
                <a:off x="2064" y="2736"/>
                <a:ext cx="1830" cy="309"/>
              </a:xfrm>
              <a:prstGeom prst="roundRect">
                <a:avLst>
                  <a:gd name="adj" fmla="val 50000"/>
                </a:avLst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/>
                  <a:t>Local Declarations</a:t>
                </a:r>
                <a:endParaRPr lang="th-TH" sz="1800"/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624" y="1008"/>
              <a:ext cx="2448" cy="2544"/>
              <a:chOff x="624" y="1008"/>
              <a:chExt cx="2448" cy="2544"/>
            </a:xfrm>
          </p:grpSpPr>
          <p:sp>
            <p:nvSpPr>
              <p:cNvPr id="31749" name="Rectangle 5"/>
              <p:cNvSpPr>
                <a:spLocks noChangeArrowheads="1"/>
              </p:cNvSpPr>
              <p:nvPr/>
            </p:nvSpPr>
            <p:spPr bwMode="auto">
              <a:xfrm>
                <a:off x="624" y="1008"/>
                <a:ext cx="2448" cy="254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1750" name="Text Box 6"/>
              <p:cNvSpPr txBox="1">
                <a:spLocks noChangeArrowheads="1"/>
              </p:cNvSpPr>
              <p:nvPr/>
            </p:nvSpPr>
            <p:spPr bwMode="auto">
              <a:xfrm>
                <a:off x="816" y="1152"/>
                <a:ext cx="2064" cy="237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/>
                  <a:t>Preprocessor directive</a:t>
                </a:r>
                <a:endParaRPr lang="th-TH" sz="1800"/>
              </a:p>
            </p:txBody>
          </p:sp>
          <p:sp>
            <p:nvSpPr>
              <p:cNvPr id="31751" name="AutoShape 7"/>
              <p:cNvSpPr>
                <a:spLocks noChangeArrowheads="1"/>
              </p:cNvSpPr>
              <p:nvPr/>
            </p:nvSpPr>
            <p:spPr bwMode="auto">
              <a:xfrm>
                <a:off x="768" y="1536"/>
                <a:ext cx="2099" cy="309"/>
              </a:xfrm>
              <a:prstGeom prst="roundRect">
                <a:avLst>
                  <a:gd name="adj" fmla="val 50000"/>
                </a:avLst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dirty="0"/>
                  <a:t>Global Declarations</a:t>
                </a:r>
                <a:endParaRPr lang="th-TH" sz="1800" dirty="0"/>
              </a:p>
            </p:txBody>
          </p:sp>
          <p:sp>
            <p:nvSpPr>
              <p:cNvPr id="31757" name="Text Box 13"/>
              <p:cNvSpPr txBox="1">
                <a:spLocks noChangeArrowheads="1"/>
              </p:cNvSpPr>
              <p:nvPr/>
            </p:nvSpPr>
            <p:spPr bwMode="auto">
              <a:xfrm>
                <a:off x="816" y="1968"/>
                <a:ext cx="2064" cy="23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/>
                  <a:t>main function</a:t>
                </a:r>
                <a:endParaRPr lang="th-TH" sz="1800"/>
              </a:p>
            </p:txBody>
          </p:sp>
          <p:sp>
            <p:nvSpPr>
              <p:cNvPr id="31758" name="Text Box 14"/>
              <p:cNvSpPr txBox="1">
                <a:spLocks noChangeArrowheads="1"/>
              </p:cNvSpPr>
              <p:nvPr/>
            </p:nvSpPr>
            <p:spPr bwMode="auto">
              <a:xfrm>
                <a:off x="816" y="2352"/>
                <a:ext cx="2064" cy="23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dirty="0"/>
                  <a:t>User define functions</a:t>
                </a:r>
                <a:endParaRPr lang="th-TH" sz="1800" dirty="0"/>
              </a:p>
            </p:txBody>
          </p:sp>
          <p:sp>
            <p:nvSpPr>
              <p:cNvPr id="31759" name="Text Box 15"/>
              <p:cNvSpPr txBox="1">
                <a:spLocks noChangeArrowheads="1"/>
              </p:cNvSpPr>
              <p:nvPr/>
            </p:nvSpPr>
            <p:spPr bwMode="auto">
              <a:xfrm>
                <a:off x="816" y="3120"/>
                <a:ext cx="2064" cy="23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/>
                  <a:t>User define functions</a:t>
                </a:r>
                <a:endParaRPr lang="th-TH" sz="1800"/>
              </a:p>
            </p:txBody>
          </p:sp>
          <p:sp>
            <p:nvSpPr>
              <p:cNvPr id="31760" name="Oval 16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1761" name="Oval 1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1762" name="Oval 18"/>
              <p:cNvSpPr>
                <a:spLocks noChangeArrowheads="1"/>
              </p:cNvSpPr>
              <p:nvPr/>
            </p:nvSpPr>
            <p:spPr bwMode="auto">
              <a:xfrm>
                <a:off x="1728" y="292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3408" y="2640"/>
              <a:ext cx="2064" cy="1537"/>
              <a:chOff x="1920" y="2208"/>
              <a:chExt cx="2064" cy="1537"/>
            </a:xfrm>
          </p:grpSpPr>
          <p:sp>
            <p:nvSpPr>
              <p:cNvPr id="31769" name="Text Box 25"/>
              <p:cNvSpPr txBox="1">
                <a:spLocks noChangeArrowheads="1"/>
              </p:cNvSpPr>
              <p:nvPr/>
            </p:nvSpPr>
            <p:spPr bwMode="auto">
              <a:xfrm>
                <a:off x="1920" y="2208"/>
                <a:ext cx="2064" cy="15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int function ()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1800"/>
                  <a:t>{</a:t>
                </a:r>
              </a:p>
              <a:p>
                <a:pPr>
                  <a:spcBef>
                    <a:spcPct val="50000"/>
                  </a:spcBef>
                </a:pPr>
                <a:endParaRPr lang="en-US" sz="1800"/>
              </a:p>
              <a:p>
                <a:pPr>
                  <a:spcBef>
                    <a:spcPct val="50000"/>
                  </a:spcBef>
                </a:pPr>
                <a:endParaRPr lang="en-US" sz="1800"/>
              </a:p>
              <a:p>
                <a:pPr>
                  <a:spcBef>
                    <a:spcPct val="50000"/>
                  </a:spcBef>
                </a:pPr>
                <a:endParaRPr lang="en-US" sz="1800"/>
              </a:p>
              <a:p>
                <a:pPr>
                  <a:spcBef>
                    <a:spcPct val="50000"/>
                  </a:spcBef>
                </a:pPr>
                <a:r>
                  <a:rPr lang="en-US" sz="1800"/>
                  <a:t>}</a:t>
                </a:r>
                <a:endParaRPr lang="th-TH" sz="1800"/>
              </a:p>
            </p:txBody>
          </p:sp>
          <p:sp>
            <p:nvSpPr>
              <p:cNvPr id="31770" name="Text Box 26"/>
              <p:cNvSpPr txBox="1">
                <a:spLocks noChangeArrowheads="1"/>
              </p:cNvSpPr>
              <p:nvPr/>
            </p:nvSpPr>
            <p:spPr bwMode="auto">
              <a:xfrm>
                <a:off x="2112" y="3168"/>
                <a:ext cx="1680" cy="237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/>
                  <a:t>Statements ;</a:t>
                </a:r>
                <a:endParaRPr lang="th-TH" sz="1800"/>
              </a:p>
            </p:txBody>
          </p:sp>
          <p:sp>
            <p:nvSpPr>
              <p:cNvPr id="31771" name="AutoShape 27"/>
              <p:cNvSpPr>
                <a:spLocks noChangeArrowheads="1"/>
              </p:cNvSpPr>
              <p:nvPr/>
            </p:nvSpPr>
            <p:spPr bwMode="auto">
              <a:xfrm>
                <a:off x="2064" y="2736"/>
                <a:ext cx="1830" cy="309"/>
              </a:xfrm>
              <a:prstGeom prst="roundRect">
                <a:avLst>
                  <a:gd name="adj" fmla="val 50000"/>
                </a:avLst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/>
                  <a:t>Local Declarations</a:t>
                </a:r>
                <a:endParaRPr lang="th-TH" sz="1800"/>
              </a:p>
            </p:txBody>
          </p:sp>
        </p:grpSp>
        <p:sp>
          <p:nvSpPr>
            <p:cNvPr id="31772" name="Line 28"/>
            <p:cNvSpPr>
              <a:spLocks noChangeShapeType="1"/>
            </p:cNvSpPr>
            <p:nvPr/>
          </p:nvSpPr>
          <p:spPr bwMode="auto">
            <a:xfrm flipV="1">
              <a:off x="2880" y="1056"/>
              <a:ext cx="52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773" name="Line 29"/>
            <p:cNvSpPr>
              <a:spLocks noChangeShapeType="1"/>
            </p:cNvSpPr>
            <p:nvPr/>
          </p:nvSpPr>
          <p:spPr bwMode="auto">
            <a:xfrm>
              <a:off x="2880" y="2208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 flipV="1">
              <a:off x="2880" y="2640"/>
              <a:ext cx="52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775" name="Line 31"/>
            <p:cNvSpPr>
              <a:spLocks noChangeShapeType="1"/>
            </p:cNvSpPr>
            <p:nvPr/>
          </p:nvSpPr>
          <p:spPr bwMode="auto">
            <a:xfrm>
              <a:off x="2880" y="3360"/>
              <a:ext cx="52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838200" y="5807075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000" b="1" dirty="0"/>
              <a:t>โครงสร้างภาษาซีประกอบด้วยหลายส่วน    แต่ในการเขียนไม่จำเป็นจะต้องเขียนทุกส่วน</a:t>
            </a:r>
          </a:p>
        </p:txBody>
      </p:sp>
      <p:pic>
        <p:nvPicPr>
          <p:cNvPr id="27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ฟังก์ชันหลักของโปรแกรม (</a:t>
            </a: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Main Function)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914400" y="1600200"/>
            <a:ext cx="7696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</a:rPr>
              <a:t>ส่วนนี้ทุกโปรแกรมจะต้องมี โดยโปรแกรมหลักจะเริ่มต้นด้วย </a:t>
            </a:r>
            <a:r>
              <a:rPr lang="en-US" sz="2800">
                <a:latin typeface="Angsana New" pitchFamily="18" charset="-34"/>
              </a:rPr>
              <a:t>main() </a:t>
            </a:r>
            <a:r>
              <a:rPr lang="th-TH" sz="2800">
                <a:latin typeface="Angsana New" pitchFamily="18" charset="-34"/>
              </a:rPr>
              <a:t>และตามด้วยเครื่องหมายปีกกาเปิด </a:t>
            </a:r>
            <a:r>
              <a:rPr lang="en-US" sz="2800">
                <a:latin typeface="Angsana New" pitchFamily="18" charset="-34"/>
              </a:rPr>
              <a:t>‘</a:t>
            </a:r>
            <a:r>
              <a:rPr lang="en-US" sz="2800" b="1">
                <a:latin typeface="Angsana New" pitchFamily="18" charset="-34"/>
              </a:rPr>
              <a:t>{</a:t>
            </a:r>
            <a:r>
              <a:rPr lang="en-US" sz="2800">
                <a:latin typeface="Angsana New" pitchFamily="18" charset="-34"/>
              </a:rPr>
              <a:t>’ </a:t>
            </a:r>
            <a:r>
              <a:rPr lang="th-TH" sz="2800">
                <a:latin typeface="Angsana New" pitchFamily="18" charset="-34"/>
              </a:rPr>
              <a:t>และปีกกาปิด </a:t>
            </a:r>
            <a:r>
              <a:rPr lang="en-US" sz="2800">
                <a:latin typeface="Angsana New" pitchFamily="18" charset="-34"/>
              </a:rPr>
              <a:t>‘</a:t>
            </a:r>
            <a:r>
              <a:rPr lang="en-US" sz="2800" b="1">
                <a:latin typeface="Angsana New" pitchFamily="18" charset="-34"/>
              </a:rPr>
              <a:t>}</a:t>
            </a:r>
            <a:r>
              <a:rPr lang="en-US" sz="2800">
                <a:latin typeface="Angsana New" pitchFamily="18" charset="-34"/>
              </a:rPr>
              <a:t>’</a:t>
            </a:r>
            <a:endParaRPr lang="th-TH" sz="280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</a:rPr>
              <a:t>ระหว่างปีกกาจะประกอบไปด้วยคำสั่ง(</a:t>
            </a:r>
            <a:r>
              <a:rPr lang="en-US" sz="2800">
                <a:latin typeface="Angsana New" pitchFamily="18" charset="-34"/>
              </a:rPr>
              <a:t>Statement</a:t>
            </a:r>
            <a:r>
              <a:rPr lang="th-TH" sz="2800">
                <a:latin typeface="Angsana New" pitchFamily="18" charset="-34"/>
              </a:rPr>
              <a:t>) ต่างๆ ที่จะให้โปรแกรมทำงาน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</a:rPr>
              <a:t>แต่ละคำสั่งจะต้องจบด้วยเซมิโคลอน </a:t>
            </a:r>
            <a:r>
              <a:rPr lang="en-US" sz="2800">
                <a:latin typeface="Angsana New" pitchFamily="18" charset="-34"/>
              </a:rPr>
              <a:t>‘</a:t>
            </a:r>
            <a:r>
              <a:rPr lang="en-US" sz="2800" b="1">
                <a:latin typeface="Courier New" pitchFamily="49" charset="0"/>
              </a:rPr>
              <a:t>;</a:t>
            </a:r>
            <a:r>
              <a:rPr lang="en-US" sz="2800">
                <a:latin typeface="Angsana New" pitchFamily="18" charset="-34"/>
              </a:rPr>
              <a:t>’ (Semicolon)</a:t>
            </a:r>
            <a:endParaRPr lang="th-TH" sz="2800">
              <a:latin typeface="Angsana New" pitchFamily="18" charset="-34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667000" y="4267200"/>
            <a:ext cx="4038600" cy="2025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100" b="1" dirty="0">
                <a:latin typeface="Courier New" pitchFamily="49" charset="0"/>
              </a:rPr>
              <a:t>#include &lt;</a:t>
            </a:r>
            <a:r>
              <a:rPr lang="en-US" sz="2100" b="1" dirty="0" err="1">
                <a:latin typeface="Courier New" pitchFamily="49" charset="0"/>
              </a:rPr>
              <a:t>stdio.h</a:t>
            </a:r>
            <a:r>
              <a:rPr lang="en-US" sz="2100" b="1" dirty="0">
                <a:latin typeface="Courier New" pitchFamily="49" charset="0"/>
              </a:rPr>
              <a:t>&gt;</a:t>
            </a:r>
          </a:p>
          <a:p>
            <a:r>
              <a:rPr lang="en-US" sz="2100" b="1" dirty="0">
                <a:latin typeface="Courier New" pitchFamily="49" charset="0"/>
              </a:rPr>
              <a:t>void main(void)</a:t>
            </a:r>
          </a:p>
          <a:p>
            <a:r>
              <a:rPr lang="en-US" sz="2100" b="1" dirty="0">
                <a:latin typeface="Courier New" pitchFamily="49" charset="0"/>
              </a:rPr>
              <a:t>{</a:t>
            </a:r>
          </a:p>
          <a:p>
            <a:r>
              <a:rPr lang="en-US" sz="2100" b="1" dirty="0">
                <a:latin typeface="Courier New" pitchFamily="49" charset="0"/>
              </a:rPr>
              <a:t>	...</a:t>
            </a:r>
          </a:p>
          <a:p>
            <a:r>
              <a:rPr lang="en-US" sz="2100" b="1" dirty="0">
                <a:latin typeface="Courier New" pitchFamily="49" charset="0"/>
              </a:rPr>
              <a:t>	Statement ;</a:t>
            </a:r>
          </a:p>
          <a:p>
            <a:r>
              <a:rPr lang="en-US" sz="2100" b="1" dirty="0">
                <a:latin typeface="Courier New" pitchFamily="49" charset="0"/>
              </a:rPr>
              <a:t>}</a:t>
            </a: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928934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คำสั่งแสดงผลออกทางหน้าจอ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คำสั่งแสดงผลออกทางหน้าจอ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14348" y="1285860"/>
            <a:ext cx="769620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การแสดงผลข้อความอย่างเดียว</a:t>
            </a:r>
            <a:endParaRPr lang="en-US" u="sng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รูปแบบ   </a:t>
            </a:r>
            <a:r>
              <a:rPr lang="en-US" dirty="0" err="1" smtClean="0"/>
              <a:t>printf</a:t>
            </a:r>
            <a:r>
              <a:rPr lang="en-US" dirty="0" smtClean="0"/>
              <a:t>(“</a:t>
            </a:r>
            <a:r>
              <a:rPr lang="th-TH" dirty="0" smtClean="0"/>
              <a:t>ข้อความที่ต้องการแสดงผล</a:t>
            </a:r>
            <a:r>
              <a:rPr lang="en-US" dirty="0" smtClean="0"/>
              <a:t>”);</a:t>
            </a:r>
            <a:endParaRPr lang="th-TH" dirty="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500298" y="2643182"/>
            <a:ext cx="4572032" cy="17081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b="1" dirty="0">
                <a:latin typeface="Courier New" pitchFamily="49" charset="0"/>
              </a:rPr>
              <a:t>#include &lt;</a:t>
            </a:r>
            <a:r>
              <a:rPr lang="en-US" sz="2100" b="1" dirty="0" err="1">
                <a:latin typeface="Courier New" pitchFamily="49" charset="0"/>
              </a:rPr>
              <a:t>stdio.h</a:t>
            </a:r>
            <a:r>
              <a:rPr lang="en-US" sz="2100" b="1" dirty="0">
                <a:latin typeface="Courier New" pitchFamily="49" charset="0"/>
              </a:rPr>
              <a:t>&gt;</a:t>
            </a:r>
          </a:p>
          <a:p>
            <a:r>
              <a:rPr lang="en-US" sz="2100" b="1" dirty="0">
                <a:latin typeface="Courier New" pitchFamily="49" charset="0"/>
              </a:rPr>
              <a:t>void main(void)</a:t>
            </a:r>
          </a:p>
          <a:p>
            <a:r>
              <a:rPr lang="en-US" sz="2100" b="1" dirty="0">
                <a:latin typeface="Courier New" pitchFamily="49" charset="0"/>
              </a:rPr>
              <a:t>{</a:t>
            </a:r>
          </a:p>
          <a:p>
            <a:r>
              <a:rPr lang="en-US" sz="2100" b="1" dirty="0">
                <a:latin typeface="Courier New" pitchFamily="49" charset="0"/>
              </a:rPr>
              <a:t>	</a:t>
            </a:r>
            <a:r>
              <a:rPr lang="en-US" sz="2100" b="1" dirty="0" err="1" smtClean="0">
                <a:latin typeface="Courier New" pitchFamily="49" charset="0"/>
              </a:rPr>
              <a:t>printf</a:t>
            </a:r>
            <a:r>
              <a:rPr lang="en-US" sz="2100" b="1" dirty="0" smtClean="0">
                <a:latin typeface="Courier New" pitchFamily="49" charset="0"/>
              </a:rPr>
              <a:t>(“welcome C”);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}</a:t>
            </a: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คำสั่งแสดงผลออกทางหน้าจอ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14348" y="1285860"/>
            <a:ext cx="76962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การแสดงผลข้อมูลจากตัวแปร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-</a:t>
            </a:r>
            <a:r>
              <a:rPr lang="th-TH" dirty="0" smtClean="0">
                <a:latin typeface="Angsana New" pitchFamily="18" charset="-34"/>
              </a:rPr>
              <a:t> ตัวแปรชนิดตัวเลขจำนวนเต็ม</a:t>
            </a:r>
            <a:endParaRPr lang="en-US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        รูปแบบ   </a:t>
            </a:r>
            <a:r>
              <a:rPr lang="en-US" dirty="0" err="1" smtClean="0"/>
              <a:t>printf</a:t>
            </a:r>
            <a:r>
              <a:rPr lang="en-US" dirty="0" smtClean="0"/>
              <a:t>(“%d”,&amp;</a:t>
            </a:r>
            <a:r>
              <a:rPr lang="th-TH" dirty="0" smtClean="0"/>
              <a:t>ตัวแปร</a:t>
            </a:r>
            <a:r>
              <a:rPr lang="en-US" dirty="0" smtClean="0"/>
              <a:t>);</a:t>
            </a:r>
            <a:endParaRPr lang="th-TH" dirty="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428860" y="3000372"/>
            <a:ext cx="5072098" cy="235449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b="1" dirty="0">
                <a:latin typeface="Courier New" pitchFamily="49" charset="0"/>
              </a:rPr>
              <a:t>#include &lt;</a:t>
            </a:r>
            <a:r>
              <a:rPr lang="en-US" sz="2100" b="1" dirty="0" err="1">
                <a:latin typeface="Courier New" pitchFamily="49" charset="0"/>
              </a:rPr>
              <a:t>stdio.h</a:t>
            </a:r>
            <a:r>
              <a:rPr lang="en-US" sz="2100" b="1" dirty="0" smtClean="0">
                <a:latin typeface="Courier New" pitchFamily="49" charset="0"/>
              </a:rPr>
              <a:t>&gt;</a:t>
            </a:r>
          </a:p>
          <a:p>
            <a:r>
              <a:rPr lang="en-US" sz="2100" b="1" dirty="0" err="1" smtClean="0">
                <a:latin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</a:rPr>
              <a:t> a;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void main(void)</a:t>
            </a:r>
          </a:p>
          <a:p>
            <a:r>
              <a:rPr lang="en-US" sz="2100" b="1" dirty="0" smtClean="0">
                <a:latin typeface="Courier New" pitchFamily="49" charset="0"/>
              </a:rPr>
              <a:t>{</a:t>
            </a:r>
          </a:p>
          <a:p>
            <a:r>
              <a:rPr lang="en-US" sz="2100" b="1" dirty="0" smtClean="0">
                <a:latin typeface="Courier New" pitchFamily="49" charset="0"/>
              </a:rPr>
              <a:t>	a=10;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	</a:t>
            </a:r>
            <a:r>
              <a:rPr lang="en-US" sz="2100" b="1" dirty="0" err="1" smtClean="0">
                <a:latin typeface="Courier New" pitchFamily="49" charset="0"/>
              </a:rPr>
              <a:t>printf</a:t>
            </a:r>
            <a:r>
              <a:rPr lang="en-US" sz="2100" b="1" dirty="0" smtClean="0">
                <a:latin typeface="Courier New" pitchFamily="49" charset="0"/>
              </a:rPr>
              <a:t>(“%</a:t>
            </a:r>
            <a:r>
              <a:rPr lang="en-US" sz="2100" b="1" dirty="0" err="1" smtClean="0">
                <a:latin typeface="Courier New" pitchFamily="49" charset="0"/>
              </a:rPr>
              <a:t>d”,&amp;a</a:t>
            </a:r>
            <a:r>
              <a:rPr lang="en-US" sz="2100" b="1" dirty="0" smtClean="0">
                <a:latin typeface="Courier New" pitchFamily="49" charset="0"/>
              </a:rPr>
              <a:t>);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}</a:t>
            </a: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คำสั่งแสดงผลออกทางหน้าจอ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14348" y="1285860"/>
            <a:ext cx="76962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การแสดงผลข้อมูลจากตัวแปร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-</a:t>
            </a:r>
            <a:r>
              <a:rPr lang="th-TH" dirty="0" smtClean="0">
                <a:latin typeface="Angsana New" pitchFamily="18" charset="-34"/>
              </a:rPr>
              <a:t> ตัวแปรชนิดตัวเลขจำนวนทศนิยม</a:t>
            </a:r>
            <a:endParaRPr lang="en-US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        รูปแบบ   </a:t>
            </a:r>
            <a:r>
              <a:rPr lang="en-US" dirty="0" err="1" smtClean="0"/>
              <a:t>printf</a:t>
            </a:r>
            <a:r>
              <a:rPr lang="en-US" dirty="0" smtClean="0"/>
              <a:t>(“%f”,&amp;</a:t>
            </a:r>
            <a:r>
              <a:rPr lang="th-TH" dirty="0" smtClean="0"/>
              <a:t>ตัวแปร</a:t>
            </a:r>
            <a:r>
              <a:rPr lang="en-US" dirty="0" smtClean="0"/>
              <a:t>);</a:t>
            </a:r>
            <a:endParaRPr lang="th-TH" dirty="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428860" y="3000372"/>
            <a:ext cx="5143536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b="1" dirty="0">
                <a:latin typeface="Courier New" pitchFamily="49" charset="0"/>
              </a:rPr>
              <a:t>#include &lt;</a:t>
            </a:r>
            <a:r>
              <a:rPr lang="en-US" sz="2100" b="1" dirty="0" err="1">
                <a:latin typeface="Courier New" pitchFamily="49" charset="0"/>
              </a:rPr>
              <a:t>stdio.h</a:t>
            </a:r>
            <a:r>
              <a:rPr lang="en-US" sz="2100" b="1" dirty="0" smtClean="0">
                <a:latin typeface="Courier New" pitchFamily="49" charset="0"/>
              </a:rPr>
              <a:t>&gt;</a:t>
            </a:r>
          </a:p>
          <a:p>
            <a:r>
              <a:rPr lang="en-US" sz="2100" b="1" dirty="0" smtClean="0">
                <a:latin typeface="Courier New" pitchFamily="49" charset="0"/>
              </a:rPr>
              <a:t>float a;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void main(void)</a:t>
            </a:r>
          </a:p>
          <a:p>
            <a:r>
              <a:rPr lang="en-US" sz="2100" b="1" dirty="0" smtClean="0">
                <a:latin typeface="Courier New" pitchFamily="49" charset="0"/>
              </a:rPr>
              <a:t>{</a:t>
            </a:r>
          </a:p>
          <a:p>
            <a:r>
              <a:rPr lang="en-US" sz="2100" b="1" dirty="0" smtClean="0">
                <a:latin typeface="Courier New" pitchFamily="49" charset="0"/>
              </a:rPr>
              <a:t>	a=10.38789;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	</a:t>
            </a:r>
            <a:r>
              <a:rPr lang="en-US" sz="2100" b="1" dirty="0" err="1" smtClean="0">
                <a:latin typeface="Courier New" pitchFamily="49" charset="0"/>
              </a:rPr>
              <a:t>printf</a:t>
            </a:r>
            <a:r>
              <a:rPr lang="en-US" sz="2100" b="1" dirty="0" smtClean="0">
                <a:latin typeface="Courier New" pitchFamily="49" charset="0"/>
              </a:rPr>
              <a:t>(“%</a:t>
            </a:r>
            <a:r>
              <a:rPr lang="en-US" sz="2100" b="1" dirty="0" err="1" smtClean="0">
                <a:latin typeface="Courier New" pitchFamily="49" charset="0"/>
              </a:rPr>
              <a:t>f”,&amp;a</a:t>
            </a:r>
            <a:r>
              <a:rPr lang="en-US" sz="2100" b="1" dirty="0" smtClean="0">
                <a:latin typeface="Courier New" pitchFamily="49" charset="0"/>
              </a:rPr>
              <a:t>);</a:t>
            </a:r>
          </a:p>
          <a:p>
            <a:r>
              <a:rPr lang="en-US" sz="2100" b="1" dirty="0" smtClean="0">
                <a:latin typeface="Courier New" pitchFamily="49" charset="0"/>
              </a:rPr>
              <a:t>	</a:t>
            </a:r>
            <a:r>
              <a:rPr lang="en-US" sz="2100" b="1" dirty="0" err="1" smtClean="0">
                <a:latin typeface="Courier New" pitchFamily="49" charset="0"/>
              </a:rPr>
              <a:t>printf</a:t>
            </a:r>
            <a:r>
              <a:rPr lang="en-US" sz="2100" b="1" dirty="0" smtClean="0">
                <a:latin typeface="Courier New" pitchFamily="49" charset="0"/>
              </a:rPr>
              <a:t>(“%4.2f”,&amp;a);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}</a:t>
            </a: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คำสั่งแสดงผลออกทางหน้าจอ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14348" y="1285860"/>
            <a:ext cx="76962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การแสดงผลข้อมูลจากตัวแปร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-</a:t>
            </a:r>
            <a:r>
              <a:rPr lang="th-TH" dirty="0" smtClean="0">
                <a:latin typeface="Angsana New" pitchFamily="18" charset="-34"/>
              </a:rPr>
              <a:t> ตัวแปรชนิดตัวอักษร </a:t>
            </a:r>
            <a:r>
              <a:rPr lang="en-US" dirty="0" smtClean="0">
                <a:latin typeface="Angsana New" pitchFamily="18" charset="-34"/>
              </a:rPr>
              <a:t>1 </a:t>
            </a:r>
            <a:r>
              <a:rPr lang="th-TH" dirty="0" smtClean="0">
                <a:latin typeface="Angsana New" pitchFamily="18" charset="-34"/>
              </a:rPr>
              <a:t>ตัว</a:t>
            </a:r>
            <a:endParaRPr lang="en-US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        รูปแบบ   </a:t>
            </a:r>
            <a:r>
              <a:rPr lang="en-US" dirty="0" err="1" smtClean="0"/>
              <a:t>printf</a:t>
            </a:r>
            <a:r>
              <a:rPr lang="en-US" dirty="0" smtClean="0"/>
              <a:t>(“%c”,</a:t>
            </a:r>
            <a:r>
              <a:rPr lang="th-TH" dirty="0" smtClean="0"/>
              <a:t>ตัวแปร</a:t>
            </a:r>
            <a:r>
              <a:rPr lang="en-US" dirty="0" smtClean="0"/>
              <a:t>);</a:t>
            </a:r>
            <a:endParaRPr lang="th-TH" dirty="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428860" y="3000372"/>
            <a:ext cx="5072098" cy="235449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b="1" dirty="0">
                <a:latin typeface="Courier New" pitchFamily="49" charset="0"/>
              </a:rPr>
              <a:t>#include &lt;</a:t>
            </a:r>
            <a:r>
              <a:rPr lang="en-US" sz="2100" b="1" dirty="0" err="1">
                <a:latin typeface="Courier New" pitchFamily="49" charset="0"/>
              </a:rPr>
              <a:t>stdio.h</a:t>
            </a:r>
            <a:r>
              <a:rPr lang="en-US" sz="2100" b="1" dirty="0" smtClean="0">
                <a:latin typeface="Courier New" pitchFamily="49" charset="0"/>
              </a:rPr>
              <a:t>&gt;</a:t>
            </a:r>
          </a:p>
          <a:p>
            <a:r>
              <a:rPr lang="en-US" sz="2100" b="1" dirty="0" smtClean="0">
                <a:latin typeface="Courier New" pitchFamily="49" charset="0"/>
              </a:rPr>
              <a:t>char a;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void main(void)</a:t>
            </a:r>
          </a:p>
          <a:p>
            <a:r>
              <a:rPr lang="en-US" sz="2100" b="1" dirty="0" smtClean="0">
                <a:latin typeface="Courier New" pitchFamily="49" charset="0"/>
              </a:rPr>
              <a:t>{</a:t>
            </a:r>
          </a:p>
          <a:p>
            <a:r>
              <a:rPr lang="en-US" sz="2100" b="1" dirty="0" smtClean="0">
                <a:latin typeface="Courier New" pitchFamily="49" charset="0"/>
              </a:rPr>
              <a:t>	a=‘T’;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	</a:t>
            </a:r>
            <a:r>
              <a:rPr lang="en-US" sz="2100" b="1" dirty="0" err="1" smtClean="0">
                <a:latin typeface="Courier New" pitchFamily="49" charset="0"/>
              </a:rPr>
              <a:t>printf</a:t>
            </a:r>
            <a:r>
              <a:rPr lang="en-US" sz="2100" b="1" dirty="0" smtClean="0">
                <a:latin typeface="Courier New" pitchFamily="49" charset="0"/>
              </a:rPr>
              <a:t>(“%</a:t>
            </a:r>
            <a:r>
              <a:rPr lang="en-US" sz="2100" b="1" dirty="0" err="1" smtClean="0">
                <a:latin typeface="Courier New" pitchFamily="49" charset="0"/>
              </a:rPr>
              <a:t>c”,a</a:t>
            </a:r>
            <a:r>
              <a:rPr lang="en-US" sz="2100" b="1" dirty="0" smtClean="0">
                <a:latin typeface="Courier New" pitchFamily="49" charset="0"/>
              </a:rPr>
              <a:t>);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}</a:t>
            </a: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863</Words>
  <Application>Microsoft Office PowerPoint</Application>
  <PresentationFormat>On-screen Show (4:3)</PresentationFormat>
  <Paragraphs>191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กระบวนการแปลโปรแกรม</vt:lpstr>
      <vt:lpstr>โครงสร้างโปรแกรมภาษาซี</vt:lpstr>
      <vt:lpstr>ฟังก์ชันหลักของโปรแกรม (Main Function)</vt:lpstr>
      <vt:lpstr>คำสั่งแสดงผลออกทางหน้าจอ</vt:lpstr>
      <vt:lpstr>คำสั่งแสดงผลออกทางหน้าจอ</vt:lpstr>
      <vt:lpstr>คำสั่งแสดงผลออกทางหน้าจอ</vt:lpstr>
      <vt:lpstr>คำสั่งแสดงผลออกทางหน้าจอ</vt:lpstr>
      <vt:lpstr>คำสั่งแสดงผลออกทางหน้าจอ</vt:lpstr>
      <vt:lpstr>คำสั่งแสดงผลออกทางหน้าจอ</vt:lpstr>
      <vt:lpstr>คำสั่งแสดงผลออกทางหน้าจอ</vt:lpstr>
      <vt:lpstr>คำสั่งแสดงผลออกทางหน้าจอ</vt:lpstr>
      <vt:lpstr>คำสั่งแสดงผลออกทางหน้าจอ</vt:lpstr>
      <vt:lpstr>คำสั่งรับข้อมูลและนำไปแสดงผลทางหน้าจอ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73</cp:revision>
  <dcterms:created xsi:type="dcterms:W3CDTF">2013-04-04T04:07:17Z</dcterms:created>
  <dcterms:modified xsi:type="dcterms:W3CDTF">2013-04-20T07:57:20Z</dcterms:modified>
</cp:coreProperties>
</file>